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sldIdLst>
    <p:sldId id="300" r:id="rId5"/>
    <p:sldId id="263" r:id="rId6"/>
    <p:sldId id="272" r:id="rId7"/>
    <p:sldId id="301" r:id="rId8"/>
    <p:sldId id="304" r:id="rId9"/>
    <p:sldId id="316" r:id="rId10"/>
    <p:sldId id="315" r:id="rId11"/>
    <p:sldId id="309" r:id="rId12"/>
    <p:sldId id="305" r:id="rId13"/>
    <p:sldId id="314" r:id="rId1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E42"/>
    <a:srgbClr val="F5D459"/>
    <a:srgbClr val="C96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750" autoAdjust="0"/>
  </p:normalViewPr>
  <p:slideViewPr>
    <p:cSldViewPr snapToGrid="0">
      <p:cViewPr>
        <p:scale>
          <a:sx n="75" d="100"/>
          <a:sy n="75" d="100"/>
        </p:scale>
        <p:origin x="-1044" y="15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99BC9-A5B1-4D64-84BE-2E96D0D5B5FA}" type="datetimeFigureOut">
              <a:rPr lang="en-GB" smtClean="0"/>
              <a:pPr/>
              <a:t>21/10/2021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3A544-B7A5-4297-8288-457D747F0DE6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64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3A544-B7A5-4297-8288-457D747F0DE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498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C3A544-B7A5-4297-8288-457D747F0DE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498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2" indent="0" algn="ctr">
              <a:buNone/>
              <a:defRPr sz="2000"/>
            </a:lvl2pPr>
            <a:lvl3pPr marL="914423" indent="0" algn="ctr">
              <a:buNone/>
              <a:defRPr sz="1800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60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2030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7069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1155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0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0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428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176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5"/>
            <a:ext cx="4190702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2" indent="0">
              <a:buNone/>
              <a:defRPr sz="2000" b="1"/>
            </a:lvl2pPr>
            <a:lvl3pPr marL="914423" indent="0">
              <a:buNone/>
              <a:defRPr sz="1800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853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6987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893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319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12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2" indent="0">
              <a:buNone/>
              <a:defRPr sz="1400"/>
            </a:lvl2pPr>
            <a:lvl3pPr marL="914423" indent="0">
              <a:buNone/>
              <a:defRPr sz="1200"/>
            </a:lvl3pPr>
            <a:lvl4pPr marL="1371634" indent="0">
              <a:buNone/>
              <a:defRPr sz="1000"/>
            </a:lvl4pPr>
            <a:lvl5pPr marL="1828846" indent="0">
              <a:buNone/>
              <a:defRPr sz="1000"/>
            </a:lvl5pPr>
            <a:lvl6pPr marL="2286057" indent="0">
              <a:buNone/>
              <a:defRPr sz="1000"/>
            </a:lvl6pPr>
            <a:lvl7pPr marL="2743269" indent="0">
              <a:buNone/>
              <a:defRPr sz="1000"/>
            </a:lvl7pPr>
            <a:lvl8pPr marL="3200480" indent="0">
              <a:buNone/>
              <a:defRPr sz="1000"/>
            </a:lvl8pPr>
            <a:lvl9pPr marL="3657691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64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25D40-4AE3-452B-84B3-8F44A5362DFA}" type="datetimeFigureOut">
              <a:rPr lang="es-ES" smtClean="0"/>
              <a:pPr/>
              <a:t>21/10/2021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3B744-1C30-46F6-8FA4-C76FFBAA02C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506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s://inverclima.usc.es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" t="4931" r="53648" b="6624"/>
          <a:stretch/>
        </p:blipFill>
        <p:spPr>
          <a:xfrm>
            <a:off x="3738634" y="0"/>
            <a:ext cx="2428732" cy="3904655"/>
          </a:xfrm>
          <a:prstGeom prst="rect">
            <a:avLst/>
          </a:prstGeom>
        </p:spPr>
      </p:pic>
      <p:sp>
        <p:nvSpPr>
          <p:cNvPr id="16" name="Forma libre: forma 15">
            <a:extLst>
              <a:ext uri="{FF2B5EF4-FFF2-40B4-BE49-F238E27FC236}">
                <a16:creationId xmlns="" xmlns:a16="http://schemas.microsoft.com/office/drawing/2014/main" id="{7E120A07-6A57-44DB-AF1F-7A1453D32928}"/>
              </a:ext>
            </a:extLst>
          </p:cNvPr>
          <p:cNvSpPr/>
          <p:nvPr/>
        </p:nvSpPr>
        <p:spPr>
          <a:xfrm>
            <a:off x="3149600" y="197394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330090" y="3898952"/>
            <a:ext cx="9245820" cy="1330005"/>
          </a:xfrm>
        </p:spPr>
        <p:txBody>
          <a:bodyPr>
            <a:normAutofit/>
          </a:bodyPr>
          <a:lstStyle/>
          <a:p>
            <a:r>
              <a:rPr lang="es-ES" sz="3200" b="1" dirty="0" smtClean="0"/>
              <a:t>Curso técnico: herramientas para la planificación de infraestructura verde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3149600" y="5052848"/>
            <a:ext cx="3850290" cy="457199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>
                <a:hlinkClick r:id="rId4"/>
              </a:rPr>
              <a:t>https://inverclima.usc.es/</a:t>
            </a:r>
            <a:endParaRPr lang="es-ES" sz="2400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57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6" t="21007" r="34700" b="9028"/>
          <a:stretch/>
        </p:blipFill>
        <p:spPr bwMode="auto">
          <a:xfrm>
            <a:off x="7643603" y="4006850"/>
            <a:ext cx="1908593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20 Conector recto"/>
          <p:cNvCxnSpPr/>
          <p:nvPr/>
        </p:nvCxnSpPr>
        <p:spPr>
          <a:xfrm>
            <a:off x="8389937" y="3732631"/>
            <a:ext cx="747713" cy="1601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3075" y="337833"/>
            <a:ext cx="6606508" cy="1325563"/>
          </a:xfrm>
        </p:spPr>
        <p:txBody>
          <a:bodyPr>
            <a:noAutofit/>
          </a:bodyPr>
          <a:lstStyle/>
          <a:p>
            <a:r>
              <a:rPr lang="es-ES" sz="4000" b="1" dirty="0" smtClean="0"/>
              <a:t>Ejercicio 4: mapeo con modelos de regresión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1442" y="1573369"/>
            <a:ext cx="5949858" cy="4194971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Pasos a dar: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 smtClean="0"/>
              <a:t>Asignar pesos a las coberturas de CORINE en base a su abundancia florística con una herramienta de reclasificación.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 smtClean="0"/>
              <a:t>Pasar un filtro sobre el mapa de pesos resultante para obtener valores de abundancia florística en el radio de vuelo considerado.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 smtClean="0"/>
              <a:t>Asignar pesos en base a la idoneidad de las coberturas para construir nidos con una herramienta de reclasificación.</a:t>
            </a:r>
          </a:p>
          <a:p>
            <a:pPr marL="914411" lvl="1" indent="-457200">
              <a:buFont typeface="+mj-lt"/>
              <a:buAutoNum type="arabicPeriod"/>
            </a:pPr>
            <a:r>
              <a:rPr lang="es-ES" dirty="0" smtClean="0"/>
              <a:t>Multiplicar el mapa de abundancia florística (punto 2) por el mapa de idoneidad de las coberturas para construir nidos (punto 3)</a:t>
            </a:r>
          </a:p>
          <a:p>
            <a:pPr marL="914411" lvl="1" indent="-457200">
              <a:buFont typeface="+mj-lt"/>
              <a:buAutoNum type="arabicPeriod"/>
            </a:pPr>
            <a:endParaRPr lang="es-ES" dirty="0" smtClean="0"/>
          </a:p>
        </p:txBody>
      </p:sp>
      <p:sp>
        <p:nvSpPr>
          <p:cNvPr id="1026" name="AutoShape 2" descr="U.N. summit sends S.O.S. on biodiversity - CNN.com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28" name="AutoShape 4" descr="U.N. summit sends S.O.S. on biodiversity - CNN.com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3 Rectángulo"/>
              <p:cNvSpPr/>
              <p:nvPr/>
            </p:nvSpPr>
            <p:spPr>
              <a:xfrm>
                <a:off x="6413500" y="1661650"/>
                <a:ext cx="3352800" cy="10166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sz="1400" i="1">
                              <a:latin typeface="Cambria Math"/>
                            </a:rPr>
                            <m:t>𝐹𝑅</m:t>
                          </m:r>
                        </m:e>
                        <m:sub>
                          <m:r>
                            <a:rPr lang="es-ES" sz="14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s-ES" sz="1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sz="1400" i="1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es-ES" sz="14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s-ES" sz="1400" i="1">
                                  <a:latin typeface="Cambria Math"/>
                                </a:rPr>
                                <m:t>′∈</m:t>
                              </m:r>
                              <m:r>
                                <a:rPr lang="es-ES" sz="1400" i="1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sub>
                            <m:sup/>
                            <m:e>
                              <m:func>
                                <m:funcPr>
                                  <m:ctrlPr>
                                    <a:rPr lang="es-ES" sz="14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s-ES" sz="1400">
                                      <a:latin typeface="Cambria Math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s-ES" sz="1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ES" sz="1400" i="1">
                                          <a:latin typeface="Cambria Math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s-ES" sz="1400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s-ES" sz="14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400" i="1">
                                                  <a:latin typeface="Cambria Math"/>
                                                </a:rPr>
                                                <m:t>𝐷</m:t>
                                              </m:r>
                                            </m:e>
                                            <m:sub>
                                              <m:d>
                                                <m:dPr>
                                                  <m:ctrlPr>
                                                    <a:rPr lang="es-ES" sz="1400" i="1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s-ES" sz="1400" i="1">
                                                      <a:latin typeface="Cambria Math"/>
                                                    </a:rPr>
                                                    <m:t>𝑥</m:t>
                                                  </m:r>
                                                  <m:r>
                                                    <a:rPr lang="es-ES" sz="1400" i="1">
                                                      <a:latin typeface="Cambria Math"/>
                                                    </a:rPr>
                                                    <m:t>,</m:t>
                                                  </m:r>
                                                  <m:sSup>
                                                    <m:sSupPr>
                                                      <m:ctrlPr>
                                                        <a:rPr lang="es-ES" sz="1400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s-ES" sz="1400" i="1">
                                                          <a:latin typeface="Cambria Math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s-ES" sz="1400" i="1">
                                                          <a:latin typeface="Cambria Math"/>
                                                        </a:rPr>
                                                        <m:t>′</m:t>
                                                      </m:r>
                                                    </m:sup>
                                                  </m:sSup>
                                                </m:e>
                                              </m:d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s-ES" sz="14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sz="14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∝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sz="1400" i="1">
                                                  <a:latin typeface="Cambria Math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sSub>
                                    <m:sSubPr>
                                      <m:ctrlPr>
                                        <a:rPr lang="es-ES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400" i="1">
                                          <a:latin typeface="Cambria Math"/>
                                        </a:rPr>
                                        <m:t>𝑅𝐴</m:t>
                                      </m:r>
                                    </m:e>
                                    <m:sub>
                                      <m:r>
                                        <a:rPr lang="es-ES" sz="1400" i="1">
                                          <a:latin typeface="Cambria Math"/>
                                        </a:rPr>
                                        <m:t>𝑙</m:t>
                                      </m:r>
                                      <m:r>
                                        <a:rPr lang="es-ES" sz="1400" i="1">
                                          <a:latin typeface="Cambria Math"/>
                                        </a:rPr>
                                        <m:t>(</m:t>
                                      </m:r>
                                      <m:sSup>
                                        <m:sSupPr>
                                          <m:ctrlPr>
                                            <a:rPr lang="es-ES" sz="1400" i="1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ES" sz="1400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s-ES" sz="1400" i="1">
                                              <a:latin typeface="Cambria Math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a:rPr lang="es-ES" sz="1400" i="1">
                                          <a:latin typeface="Cambria Math"/>
                                        </a:rPr>
                                        <m:t>)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es-ES" sz="1400" i="1">
                                  <a:latin typeface="Cambria Math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s-ES" sz="1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ES" sz="1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ES" sz="1400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brk m:alnAt="7"/>
                                </m:rPr>
                                <a:rPr lang="es-ES" sz="1400" i="1"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s-ES" sz="1400" i="1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s-ES" sz="1400">
                                  <a:latin typeface="Cambria Math"/>
                                </a:rPr>
                                <m:t>exp</m:t>
                              </m:r>
                              <m:r>
                                <a:rPr lang="es-ES" sz="1400" i="1">
                                  <a:latin typeface="Cambria Math"/>
                                </a:rPr>
                                <m:t>⁡</m:t>
                              </m:r>
                              <m:d>
                                <m:dPr>
                                  <m:ctrlPr>
                                    <a:rPr lang="es-ES" sz="1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s-ES" sz="1400" i="1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s-ES" sz="1400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s-E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sz="1400" i="1">
                                              <a:latin typeface="Cambria Math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s-ES" sz="1400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es-ES" sz="1400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  <m:r>
                                            <a:rPr lang="es-ES" sz="1400" i="1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s-ES" sz="1400" i="1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s-ES" sz="1400" i="1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s-ES" sz="1400" i="1">
                                                  <a:latin typeface="Cambria Math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s-ES" sz="1400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s-ES" sz="14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sz="1400" i="1">
                                              <a:latin typeface="Cambria Math"/>
                                              <a:ea typeface="Cambria Math"/>
                                            </a:rPr>
                                            <m:t>∝</m:t>
                                          </m:r>
                                        </m:e>
                                        <m:sub>
                                          <m:r>
                                            <a:rPr lang="es-ES" sz="1400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es-ES" sz="1400" dirty="0"/>
              </a:p>
            </p:txBody>
          </p:sp>
        </mc:Choice>
        <mc:Fallback xmlns="">
          <p:sp>
            <p:nvSpPr>
              <p:cNvPr id="4" name="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3500" y="1661650"/>
                <a:ext cx="3352800" cy="101662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https://upload.wikimedia.org/wikipedia/commons/thumb/9/96/Blank_neighborhood.svg/220px-Blank_neighborhood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300" y="2957599"/>
            <a:ext cx="1911350" cy="19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5 Conector recto de flecha"/>
          <p:cNvCxnSpPr/>
          <p:nvPr/>
        </p:nvCxnSpPr>
        <p:spPr>
          <a:xfrm>
            <a:off x="7391400" y="3921962"/>
            <a:ext cx="7905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6 Rectángulo redondeado"/>
          <p:cNvSpPr/>
          <p:nvPr/>
        </p:nvSpPr>
        <p:spPr>
          <a:xfrm>
            <a:off x="7589043" y="3454400"/>
            <a:ext cx="395287" cy="3683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/>
              <a:t>α</a:t>
            </a:r>
            <a:endParaRPr lang="es-ES" b="1" dirty="0"/>
          </a:p>
        </p:txBody>
      </p:sp>
      <p:cxnSp>
        <p:nvCxnSpPr>
          <p:cNvPr id="13" name="12 Conector recto de flecha"/>
          <p:cNvCxnSpPr/>
          <p:nvPr/>
        </p:nvCxnSpPr>
        <p:spPr>
          <a:xfrm flipV="1">
            <a:off x="8181975" y="3543300"/>
            <a:ext cx="415925" cy="3786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Rectángulo redondeado"/>
              <p:cNvSpPr/>
              <p:nvPr/>
            </p:nvSpPr>
            <p:spPr>
              <a:xfrm>
                <a:off x="8400256" y="3822700"/>
                <a:ext cx="812907" cy="368300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1" i="1">
                              <a:latin typeface="Cambria Math"/>
                            </a:rPr>
                            <m:t>𝑫</m:t>
                          </m:r>
                        </m:e>
                        <m:sub>
                          <m:d>
                            <m:dPr>
                              <m:ctrlPr>
                                <a:rPr lang="es-ES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ES" b="1" i="1">
                                  <a:latin typeface="Cambria Math"/>
                                </a:rPr>
                                <m:t>𝒙</m:t>
                              </m:r>
                              <m:r>
                                <a:rPr lang="es-ES" b="1" i="1">
                                  <a:latin typeface="Cambria Math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s-ES" b="1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b="1" i="1"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s-ES" b="1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sub>
                      </m:sSub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16" name="15 Rectángulo redondead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256" y="3822700"/>
                <a:ext cx="812907" cy="368300"/>
              </a:xfrm>
              <a:prstGeom prst="roundRect">
                <a:avLst/>
              </a:prstGeom>
              <a:blipFill rotWithShape="1">
                <a:blip r:embed="rId7"/>
                <a:stretch>
                  <a:fillRect l="-74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13 Conector recto"/>
          <p:cNvCxnSpPr/>
          <p:nvPr/>
        </p:nvCxnSpPr>
        <p:spPr>
          <a:xfrm>
            <a:off x="7984330" y="4191000"/>
            <a:ext cx="115332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https://upload.wikimedia.org/wikipedia/commons/thumb/9/96/Blank_neighborhood.svg/220px-Blank_neighborhood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62136" y="5257800"/>
            <a:ext cx="15102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19 Conector recto de flecha"/>
          <p:cNvCxnSpPr/>
          <p:nvPr/>
        </p:nvCxnSpPr>
        <p:spPr>
          <a:xfrm>
            <a:off x="6172200" y="3021099"/>
            <a:ext cx="901700" cy="635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12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: forma 15">
            <a:extLst>
              <a:ext uri="{FF2B5EF4-FFF2-40B4-BE49-F238E27FC236}">
                <a16:creationId xmlns="" xmlns:a16="http://schemas.microsoft.com/office/drawing/2014/main" id="{7E120A07-6A57-44DB-AF1F-7A1453D32928}"/>
              </a:ext>
            </a:extLst>
          </p:cNvPr>
          <p:cNvSpPr/>
          <p:nvPr/>
        </p:nvSpPr>
        <p:spPr>
          <a:xfrm>
            <a:off x="3149600" y="197394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n 4" descr="Imagen que contiene negro, amarillo, rojo&#10;&#10;Descripción generada automáticamente">
            <a:extLst>
              <a:ext uri="{FF2B5EF4-FFF2-40B4-BE49-F238E27FC236}">
                <a16:creationId xmlns="" xmlns:a16="http://schemas.microsoft.com/office/drawing/2014/main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</a:t>
            </a:r>
            <a:r>
              <a:rPr lang="es-ES" dirty="0" smtClean="0"/>
              <a:t>royecto </a:t>
            </a:r>
            <a:r>
              <a:rPr lang="es-ES" dirty="0" err="1" smtClean="0"/>
              <a:t>Inverclima</a:t>
            </a:r>
            <a:endParaRPr lang="es-ES" dirty="0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1238250" y="3665102"/>
            <a:ext cx="7429500" cy="1655762"/>
          </a:xfrm>
        </p:spPr>
        <p:txBody>
          <a:bodyPr>
            <a:normAutofit/>
          </a:bodyPr>
          <a:lstStyle/>
          <a:p>
            <a:r>
              <a:rPr lang="es-ES" sz="3200" dirty="0" smtClean="0"/>
              <a:t>Curso técnico: herramientas para la planificación de infraestructura verde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2569779" y="1671145"/>
            <a:ext cx="4461642" cy="61485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https://inverclima.usc.es/</a:t>
            </a:r>
            <a:endParaRPr lang="es-ES" sz="2400" dirty="0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12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680138" y="182178"/>
            <a:ext cx="700202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>4. Mapeado de servicios </a:t>
            </a:r>
            <a:r>
              <a:rPr lang="es-ES" dirty="0" err="1" smtClean="0"/>
              <a:t>ecosistémicos</a:t>
            </a:r>
            <a:r>
              <a:rPr lang="es-ES" dirty="0" smtClean="0"/>
              <a:t>, métodos nivel 2: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681037" y="1655380"/>
            <a:ext cx="8543925" cy="3878318"/>
          </a:xfrm>
        </p:spPr>
        <p:txBody>
          <a:bodyPr/>
          <a:lstStyle/>
          <a:p>
            <a:r>
              <a:rPr lang="es-ES" dirty="0"/>
              <a:t>¿Cómo hacer mapas de potencial de provisión de servicios </a:t>
            </a:r>
            <a:r>
              <a:rPr lang="es-ES" dirty="0" err="1"/>
              <a:t>ecosistémicos</a:t>
            </a:r>
            <a:r>
              <a:rPr lang="es-ES" dirty="0"/>
              <a:t> si conozco los factores que intervienen en la provisión de los mismos y tengo datos suficientes</a:t>
            </a:r>
            <a:r>
              <a:rPr lang="es-ES" dirty="0" smtClean="0"/>
              <a:t>? 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Ejercicio: Mapear servicio </a:t>
            </a:r>
            <a:r>
              <a:rPr lang="es-ES" dirty="0" err="1" smtClean="0">
                <a:solidFill>
                  <a:srgbClr val="FF0000"/>
                </a:solidFill>
              </a:rPr>
              <a:t>ecosistémico</a:t>
            </a:r>
            <a:r>
              <a:rPr lang="es-ES" dirty="0" smtClean="0">
                <a:solidFill>
                  <a:srgbClr val="FF0000"/>
                </a:solidFill>
              </a:rPr>
              <a:t> de polinización a partir de datos de coberturas del suelo, empleando un modelo matemático que simula el comportamiento de insectos polinizadores.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6" name="Imagen 4" descr="Imagen que contiene negro, amarillo, rojo&#10;&#10;Descripción generada automáticamente">
            <a:extLst>
              <a:ext uri="{FF2B5EF4-FFF2-40B4-BE49-F238E27FC236}">
                <a16:creationId xmlns="" xmlns:a16="http://schemas.microsoft.com/office/drawing/2014/main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0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42950" y="876704"/>
            <a:ext cx="8420100" cy="2387600"/>
          </a:xfrm>
        </p:spPr>
        <p:txBody>
          <a:bodyPr>
            <a:normAutofit/>
          </a:bodyPr>
          <a:lstStyle/>
          <a:p>
            <a:r>
              <a:rPr lang="es-ES" sz="4000" dirty="0"/>
              <a:t>4</a:t>
            </a:r>
            <a:r>
              <a:rPr lang="es-ES" sz="4000" dirty="0" smtClean="0"/>
              <a:t>. </a:t>
            </a:r>
            <a:r>
              <a:rPr lang="es-ES" sz="4000" dirty="0"/>
              <a:t>Mapeado de servicios </a:t>
            </a:r>
            <a:r>
              <a:rPr lang="es-ES" sz="4000" dirty="0" err="1"/>
              <a:t>ecosistémicos</a:t>
            </a:r>
            <a:r>
              <a:rPr lang="es-ES" sz="4000" dirty="0"/>
              <a:t>, métodos nivel 2</a:t>
            </a:r>
            <a:r>
              <a:rPr lang="es-ES" sz="4000" dirty="0" smtClean="0"/>
              <a:t>:</a:t>
            </a:r>
            <a:endParaRPr lang="es-ES" sz="40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238250" y="3541575"/>
            <a:ext cx="7429500" cy="1655762"/>
          </a:xfrm>
        </p:spPr>
        <p:txBody>
          <a:bodyPr>
            <a:normAutofit/>
          </a:bodyPr>
          <a:lstStyle/>
          <a:p>
            <a:r>
              <a:rPr lang="es-ES" sz="2800" dirty="0"/>
              <a:t>¿Cómo hacer mapas de potencial de provisión de servicios </a:t>
            </a:r>
            <a:r>
              <a:rPr lang="es-ES" sz="2800" dirty="0" err="1"/>
              <a:t>ecosistémicos</a:t>
            </a:r>
            <a:r>
              <a:rPr lang="es-ES" sz="2800" dirty="0"/>
              <a:t> si conozco los factores que intervienen en la provisión de los mismos y tengo datos suficientes? </a:t>
            </a:r>
          </a:p>
        </p:txBody>
      </p:sp>
      <p:pic>
        <p:nvPicPr>
          <p:cNvPr id="6" name="Imagen 4" descr="Imagen que contiene negro, amarillo, rojo&#10;&#10;Descripción generada automáticamente">
            <a:extLst>
              <a:ext uri="{FF2B5EF4-FFF2-40B4-BE49-F238E27FC236}">
                <a16:creationId xmlns="" xmlns:a16="http://schemas.microsoft.com/office/drawing/2014/main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8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/>
          <a:lstStyle/>
          <a:p>
            <a:fld id="{38555C81-26CF-4F5A-9635-707CAD1A892B}" type="slidenum">
              <a:rPr lang="es-ES" smtClean="0"/>
              <a:pPr/>
              <a:t>5</a:t>
            </a:fld>
            <a:endParaRPr lang="es-ES"/>
          </a:p>
        </p:txBody>
      </p:sp>
      <p:pic>
        <p:nvPicPr>
          <p:cNvPr id="9" name="Imagen 4" descr="Imagen que contiene negro, amarillo, rojo&#10;&#10;Descripción generada automáticamente">
            <a:extLst>
              <a:ext uri="{FF2B5EF4-FFF2-40B4-BE49-F238E27FC236}">
                <a16:creationId xmlns="" xmlns:a16="http://schemas.microsoft.com/office/drawing/2014/main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11" name="3 Título"/>
          <p:cNvSpPr>
            <a:spLocks noGrp="1"/>
          </p:cNvSpPr>
          <p:nvPr>
            <p:ph type="title"/>
          </p:nvPr>
        </p:nvSpPr>
        <p:spPr>
          <a:xfrm>
            <a:off x="2743200" y="136529"/>
            <a:ext cx="6896100" cy="1325563"/>
          </a:xfrm>
        </p:spPr>
        <p:txBody>
          <a:bodyPr>
            <a:normAutofit fontScale="90000"/>
          </a:bodyPr>
          <a:lstStyle/>
          <a:p>
            <a:r>
              <a:rPr lang="es-ES" sz="4000" b="1" dirty="0" smtClean="0"/>
              <a:t>Mapeo de servicios </a:t>
            </a:r>
            <a:r>
              <a:rPr lang="es-ES" sz="4000" b="1" dirty="0" err="1" smtClean="0"/>
              <a:t>ecosistémicos</a:t>
            </a:r>
            <a:r>
              <a:rPr lang="es-ES" sz="4000" b="1" dirty="0" smtClean="0"/>
              <a:t> mediante modelo matemático.</a:t>
            </a:r>
            <a:endParaRPr lang="es-ES" sz="4000" b="1" dirty="0"/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  <p:sp>
        <p:nvSpPr>
          <p:cNvPr id="14" name="2 Marcador de contenido"/>
          <p:cNvSpPr>
            <a:spLocks noGrp="1"/>
          </p:cNvSpPr>
          <p:nvPr>
            <p:ph idx="1"/>
          </p:nvPr>
        </p:nvSpPr>
        <p:spPr>
          <a:xfrm>
            <a:off x="641442" y="2438400"/>
            <a:ext cx="6318158" cy="3189890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/>
              <a:t>Fórmula para calcular la riqueza floral a partir de datos de cobertura del suelo para cada polinizador.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Fórmula para calcular aptitud para la nidificación a partir de datos de cobertura del suelo para cada polinizador.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Fórmula para calcular el potencial de provisión del servicio </a:t>
            </a:r>
            <a:r>
              <a:rPr lang="es-ES" dirty="0" err="1" smtClean="0"/>
              <a:t>ecosistémico</a:t>
            </a:r>
            <a:r>
              <a:rPr lang="es-ES" dirty="0" smtClean="0"/>
              <a:t> para cada polinizador.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u="sng" dirty="0" smtClean="0"/>
          </a:p>
        </p:txBody>
      </p:sp>
      <p:sp>
        <p:nvSpPr>
          <p:cNvPr id="2" name="1 Rectángulo"/>
          <p:cNvSpPr/>
          <p:nvPr/>
        </p:nvSpPr>
        <p:spPr>
          <a:xfrm>
            <a:off x="787400" y="1625600"/>
            <a:ext cx="28321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 smtClean="0"/>
              <a:t>Método INVEST</a:t>
            </a:r>
            <a:endParaRPr lang="es-ES" sz="2800" dirty="0"/>
          </a:p>
        </p:txBody>
      </p:sp>
      <p:sp>
        <p:nvSpPr>
          <p:cNvPr id="23" name="8 Rectángulo"/>
          <p:cNvSpPr/>
          <p:nvPr/>
        </p:nvSpPr>
        <p:spPr>
          <a:xfrm>
            <a:off x="3733800" y="1716086"/>
            <a:ext cx="5794400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dirty="0" smtClean="0"/>
              <a:t>https://naturalcapitalproject.stanford.edu/software/invest</a:t>
            </a:r>
            <a:endParaRPr lang="es-E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4133745"/>
            <a:ext cx="4346574" cy="697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99" y="2878013"/>
            <a:ext cx="6615113" cy="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679" y="5349425"/>
            <a:ext cx="3960813" cy="51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15 Rectángulo"/>
          <p:cNvSpPr/>
          <p:nvPr/>
        </p:nvSpPr>
        <p:spPr>
          <a:xfrm>
            <a:off x="7662874" y="2347795"/>
            <a:ext cx="1928826" cy="35719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000" dirty="0" smtClean="0"/>
              <a:t>w:  producción relativa de recursos florales para la especie s en la estación j</a:t>
            </a:r>
          </a:p>
          <a:p>
            <a:endParaRPr lang="es-ES" sz="1000" dirty="0" smtClean="0"/>
          </a:p>
          <a:p>
            <a:r>
              <a:rPr lang="es-ES" sz="1000" dirty="0" smtClean="0"/>
              <a:t>D: distancia entre puntos x y x’ dentro del radio de vuelo  </a:t>
            </a:r>
            <a:r>
              <a:rPr lang="en-GB" sz="1000" dirty="0" smtClean="0"/>
              <a:t>α</a:t>
            </a:r>
          </a:p>
          <a:p>
            <a:endParaRPr lang="en-GB" sz="1000" dirty="0" smtClean="0"/>
          </a:p>
          <a:p>
            <a:r>
              <a:rPr lang="en-GB" sz="1000" dirty="0" smtClean="0"/>
              <a:t>RA </a:t>
            </a:r>
            <a:r>
              <a:rPr lang="en-GB" sz="1000" dirty="0" err="1" smtClean="0"/>
              <a:t>abundancia</a:t>
            </a:r>
            <a:r>
              <a:rPr lang="en-GB" sz="1000" dirty="0" smtClean="0"/>
              <a:t> </a:t>
            </a:r>
            <a:r>
              <a:rPr lang="en-GB" sz="1000" dirty="0" err="1" smtClean="0"/>
              <a:t>relativa</a:t>
            </a:r>
            <a:r>
              <a:rPr lang="en-GB" sz="1000" dirty="0" smtClean="0"/>
              <a:t> de </a:t>
            </a:r>
            <a:r>
              <a:rPr lang="en-GB" sz="1000" dirty="0" err="1" smtClean="0"/>
              <a:t>recursos</a:t>
            </a:r>
            <a:r>
              <a:rPr lang="en-GB" sz="1000" dirty="0" smtClean="0"/>
              <a:t> </a:t>
            </a:r>
            <a:r>
              <a:rPr lang="en-GB" sz="1000" dirty="0" err="1" smtClean="0"/>
              <a:t>florales</a:t>
            </a:r>
            <a:r>
              <a:rPr lang="en-GB" sz="1000" dirty="0" smtClean="0"/>
              <a:t> en la </a:t>
            </a:r>
            <a:r>
              <a:rPr lang="en-GB" sz="1000" dirty="0" err="1" smtClean="0"/>
              <a:t>cobertura</a:t>
            </a:r>
            <a:r>
              <a:rPr lang="en-GB" sz="1000" dirty="0" smtClean="0"/>
              <a:t> del </a:t>
            </a:r>
            <a:r>
              <a:rPr lang="en-GB" sz="1000" dirty="0" err="1" smtClean="0"/>
              <a:t>suelol</a:t>
            </a:r>
            <a:r>
              <a:rPr lang="en-GB" sz="1000" dirty="0" smtClean="0"/>
              <a:t> en la </a:t>
            </a:r>
            <a:r>
              <a:rPr lang="en-GB" sz="1000" dirty="0" err="1" smtClean="0"/>
              <a:t>estación</a:t>
            </a:r>
            <a:r>
              <a:rPr lang="en-GB" sz="1000" dirty="0" smtClean="0"/>
              <a:t> j. </a:t>
            </a:r>
          </a:p>
          <a:p>
            <a:endParaRPr lang="en-GB" sz="1000" dirty="0" smtClean="0"/>
          </a:p>
          <a:p>
            <a:r>
              <a:rPr lang="en-GB" sz="1000" dirty="0" err="1" smtClean="0"/>
              <a:t>fa</a:t>
            </a:r>
            <a:r>
              <a:rPr lang="en-GB" sz="1000" dirty="0" smtClean="0"/>
              <a:t>: </a:t>
            </a:r>
            <a:r>
              <a:rPr lang="en-GB" sz="1000" dirty="0" err="1" smtClean="0"/>
              <a:t>actividad</a:t>
            </a:r>
            <a:r>
              <a:rPr lang="en-GB" sz="1000" dirty="0" smtClean="0"/>
              <a:t> de </a:t>
            </a:r>
            <a:r>
              <a:rPr lang="en-GB" sz="1000" dirty="0" err="1" smtClean="0"/>
              <a:t>alimentación</a:t>
            </a:r>
            <a:r>
              <a:rPr lang="en-GB" sz="1000" dirty="0" smtClean="0"/>
              <a:t> del </a:t>
            </a:r>
            <a:r>
              <a:rPr lang="en-GB" sz="1000" dirty="0" err="1" smtClean="0"/>
              <a:t>polinizador</a:t>
            </a:r>
            <a:r>
              <a:rPr lang="en-GB" sz="1000" dirty="0" smtClean="0"/>
              <a:t> s en la </a:t>
            </a:r>
            <a:r>
              <a:rPr lang="en-GB" sz="1000" dirty="0" err="1" smtClean="0"/>
              <a:t>estaciión</a:t>
            </a:r>
            <a:r>
              <a:rPr lang="en-GB" sz="1000" dirty="0" smtClean="0"/>
              <a:t> j.</a:t>
            </a:r>
          </a:p>
          <a:p>
            <a:endParaRPr lang="en-GB" sz="1000" dirty="0" smtClean="0"/>
          </a:p>
          <a:p>
            <a:r>
              <a:rPr lang="en-GB" sz="1000" dirty="0" smtClean="0"/>
              <a:t>N:  </a:t>
            </a:r>
            <a:r>
              <a:rPr lang="en-GB" sz="1000" dirty="0" err="1" smtClean="0"/>
              <a:t>capacidad</a:t>
            </a:r>
            <a:r>
              <a:rPr lang="en-GB" sz="1000" dirty="0" smtClean="0"/>
              <a:t> de  la </a:t>
            </a:r>
            <a:r>
              <a:rPr lang="en-GB" sz="1000" dirty="0" err="1" smtClean="0"/>
              <a:t>cobertura</a:t>
            </a:r>
            <a:r>
              <a:rPr lang="en-GB" sz="1000" dirty="0" smtClean="0"/>
              <a:t> del </a:t>
            </a:r>
            <a:r>
              <a:rPr lang="en-GB" sz="1000" dirty="0" err="1" smtClean="0"/>
              <a:t>suelo</a:t>
            </a:r>
            <a:r>
              <a:rPr lang="en-GB" sz="1000" dirty="0" smtClean="0"/>
              <a:t> l para que la </a:t>
            </a:r>
            <a:r>
              <a:rPr lang="en-GB" sz="1000" dirty="0" err="1" smtClean="0"/>
              <a:t>especie</a:t>
            </a:r>
            <a:r>
              <a:rPr lang="en-GB" sz="1000" dirty="0" smtClean="0"/>
              <a:t> de </a:t>
            </a:r>
            <a:r>
              <a:rPr lang="en-GB" sz="1000" dirty="0" err="1" smtClean="0"/>
              <a:t>polinizador</a:t>
            </a:r>
            <a:r>
              <a:rPr lang="en-GB" sz="1000" dirty="0" smtClean="0"/>
              <a:t> s </a:t>
            </a:r>
            <a:r>
              <a:rPr lang="en-GB" sz="1000" dirty="0" err="1" smtClean="0"/>
              <a:t>construya</a:t>
            </a:r>
            <a:r>
              <a:rPr lang="en-GB" sz="1000" dirty="0" smtClean="0"/>
              <a:t> </a:t>
            </a:r>
            <a:r>
              <a:rPr lang="en-GB" sz="1000" dirty="0" err="1" smtClean="0"/>
              <a:t>nidos</a:t>
            </a:r>
            <a:r>
              <a:rPr lang="en-GB" sz="1000" dirty="0" smtClean="0"/>
              <a:t>.</a:t>
            </a:r>
          </a:p>
          <a:p>
            <a:endParaRPr lang="en-GB" sz="1000" dirty="0"/>
          </a:p>
          <a:p>
            <a:r>
              <a:rPr lang="en-GB" sz="1000" dirty="0"/>
              <a:t>n</a:t>
            </a:r>
            <a:r>
              <a:rPr lang="en-GB" sz="1000" dirty="0" smtClean="0"/>
              <a:t>s: </a:t>
            </a:r>
            <a:r>
              <a:rPr lang="en-GB" sz="1000" dirty="0" err="1" smtClean="0"/>
              <a:t>aptitud</a:t>
            </a:r>
            <a:r>
              <a:rPr lang="en-GB" sz="1000" dirty="0" smtClean="0"/>
              <a:t> para que la </a:t>
            </a:r>
            <a:r>
              <a:rPr lang="en-GB" sz="1000" dirty="0" err="1" smtClean="0"/>
              <a:t>especie</a:t>
            </a:r>
            <a:r>
              <a:rPr lang="en-GB" sz="1000" dirty="0" smtClean="0"/>
              <a:t> s </a:t>
            </a:r>
            <a:r>
              <a:rPr lang="en-GB" sz="1000" dirty="0" err="1" smtClean="0"/>
              <a:t>construya</a:t>
            </a:r>
            <a:r>
              <a:rPr lang="en-GB" sz="1000" dirty="0" smtClean="0"/>
              <a:t> </a:t>
            </a:r>
            <a:r>
              <a:rPr lang="en-GB" sz="1000" dirty="0" err="1" smtClean="0"/>
              <a:t>nidos</a:t>
            </a:r>
            <a:r>
              <a:rPr lang="en-GB" sz="1000" dirty="0" smtClean="0"/>
              <a:t> </a:t>
            </a:r>
            <a:r>
              <a:rPr lang="en-GB" sz="1000" dirty="0" err="1" smtClean="0"/>
              <a:t>tipo</a:t>
            </a:r>
            <a:r>
              <a:rPr lang="en-GB" sz="1000" dirty="0" smtClean="0"/>
              <a:t> n</a:t>
            </a:r>
          </a:p>
          <a:p>
            <a:endParaRPr lang="es-ES" sz="1000" dirty="0" smtClean="0"/>
          </a:p>
          <a:p>
            <a:r>
              <a:rPr lang="es-ES" sz="1000" dirty="0" err="1"/>
              <a:t>s</a:t>
            </a:r>
            <a:r>
              <a:rPr lang="es-ES" sz="1000" dirty="0" err="1" smtClean="0"/>
              <a:t>a</a:t>
            </a:r>
            <a:r>
              <a:rPr lang="es-ES" sz="1000" dirty="0" smtClean="0"/>
              <a:t>: abundancia relativa de la especie s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84569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/>
          <a:lstStyle/>
          <a:p>
            <a:fld id="{38555C81-26CF-4F5A-9635-707CAD1A892B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9" name="Imagen 4" descr="Imagen que contiene negro, amarillo, rojo&#10;&#10;Descripción generada automáticamente">
            <a:extLst>
              <a:ext uri="{FF2B5EF4-FFF2-40B4-BE49-F238E27FC236}">
                <a16:creationId xmlns="" xmlns:a16="http://schemas.microsoft.com/office/drawing/2014/main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11" name="3 Título"/>
          <p:cNvSpPr>
            <a:spLocks noGrp="1"/>
          </p:cNvSpPr>
          <p:nvPr>
            <p:ph type="title"/>
          </p:nvPr>
        </p:nvSpPr>
        <p:spPr>
          <a:xfrm>
            <a:off x="2743200" y="136529"/>
            <a:ext cx="6896100" cy="1325563"/>
          </a:xfrm>
        </p:spPr>
        <p:txBody>
          <a:bodyPr>
            <a:normAutofit fontScale="90000"/>
          </a:bodyPr>
          <a:lstStyle/>
          <a:p>
            <a:r>
              <a:rPr lang="es-ES" sz="4000" b="1" dirty="0" smtClean="0"/>
              <a:t>Mapeo de servicios </a:t>
            </a:r>
            <a:r>
              <a:rPr lang="es-ES" sz="4000" b="1" dirty="0" err="1" smtClean="0"/>
              <a:t>ecosistémicos</a:t>
            </a:r>
            <a:r>
              <a:rPr lang="es-ES" sz="4000" b="1" dirty="0" smtClean="0"/>
              <a:t> mediante modelo matemático.</a:t>
            </a:r>
            <a:endParaRPr lang="es-ES" sz="4000" b="1" dirty="0"/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  <p:sp>
        <p:nvSpPr>
          <p:cNvPr id="14" name="2 Marcador de contenido"/>
          <p:cNvSpPr>
            <a:spLocks noGrp="1"/>
          </p:cNvSpPr>
          <p:nvPr>
            <p:ph idx="1"/>
          </p:nvPr>
        </p:nvSpPr>
        <p:spPr>
          <a:xfrm>
            <a:off x="641442" y="2438400"/>
            <a:ext cx="6318158" cy="3189890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/>
              <a:t>Fórmula para calcular la riqueza floral a partir de datos de cobertura del suelo para cada polinizador.</a:t>
            </a:r>
          </a:p>
          <a:p>
            <a:endParaRPr lang="es-ES" dirty="0"/>
          </a:p>
          <a:p>
            <a:endParaRPr lang="es-ES" dirty="0" smtClean="0"/>
          </a:p>
          <a:p>
            <a:r>
              <a:rPr lang="es-ES" dirty="0" smtClean="0"/>
              <a:t>Fórmula para calcular aptitud para la nidificación a partir de datos de cobertura del suelo para cada polinizador.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Fórmula para calcular el potencial de provisión del servicio </a:t>
            </a:r>
            <a:r>
              <a:rPr lang="es-ES" dirty="0" err="1" smtClean="0"/>
              <a:t>ecosistémico</a:t>
            </a:r>
            <a:r>
              <a:rPr lang="es-ES" dirty="0" smtClean="0"/>
              <a:t> para cada polinizador.</a:t>
            </a:r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u="sng" dirty="0" smtClean="0"/>
          </a:p>
        </p:txBody>
      </p:sp>
      <p:sp>
        <p:nvSpPr>
          <p:cNvPr id="23" name="8 Rectángulo"/>
          <p:cNvSpPr/>
          <p:nvPr/>
        </p:nvSpPr>
        <p:spPr>
          <a:xfrm>
            <a:off x="571500" y="1716086"/>
            <a:ext cx="8956700" cy="428628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b="1" dirty="0" smtClean="0">
                <a:solidFill>
                  <a:srgbClr val="FF0000"/>
                </a:solidFill>
              </a:rPr>
              <a:t>Si sólo se considera una especie de polinizador tipo, las fórmulas de simplifican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4133745"/>
            <a:ext cx="4346574" cy="697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99" y="2878013"/>
            <a:ext cx="6615113" cy="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679" y="5349425"/>
            <a:ext cx="3960813" cy="51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15 Rectángulo"/>
          <p:cNvSpPr/>
          <p:nvPr/>
        </p:nvSpPr>
        <p:spPr>
          <a:xfrm>
            <a:off x="7662874" y="2347795"/>
            <a:ext cx="1928826" cy="35719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000" dirty="0" smtClean="0"/>
              <a:t>w:  producción relativa de recursos florales para la especie s en la estación j</a:t>
            </a:r>
          </a:p>
          <a:p>
            <a:endParaRPr lang="es-ES" sz="1000" dirty="0" smtClean="0"/>
          </a:p>
          <a:p>
            <a:r>
              <a:rPr lang="es-ES" sz="1000" dirty="0" smtClean="0"/>
              <a:t>D: distancia entre puntos x y x’ dentro del radio de vuelo  </a:t>
            </a:r>
            <a:r>
              <a:rPr lang="en-GB" sz="1000" dirty="0" smtClean="0"/>
              <a:t>α</a:t>
            </a:r>
          </a:p>
          <a:p>
            <a:endParaRPr lang="en-GB" sz="1000" dirty="0" smtClean="0"/>
          </a:p>
          <a:p>
            <a:r>
              <a:rPr lang="en-GB" sz="1000" dirty="0" smtClean="0"/>
              <a:t>RA </a:t>
            </a:r>
            <a:r>
              <a:rPr lang="en-GB" sz="1000" dirty="0" err="1" smtClean="0"/>
              <a:t>abundancia</a:t>
            </a:r>
            <a:r>
              <a:rPr lang="en-GB" sz="1000" dirty="0" smtClean="0"/>
              <a:t> </a:t>
            </a:r>
            <a:r>
              <a:rPr lang="en-GB" sz="1000" dirty="0" err="1" smtClean="0"/>
              <a:t>relativa</a:t>
            </a:r>
            <a:r>
              <a:rPr lang="en-GB" sz="1000" dirty="0" smtClean="0"/>
              <a:t> de </a:t>
            </a:r>
            <a:r>
              <a:rPr lang="en-GB" sz="1000" dirty="0" err="1" smtClean="0"/>
              <a:t>recursos</a:t>
            </a:r>
            <a:r>
              <a:rPr lang="en-GB" sz="1000" dirty="0" smtClean="0"/>
              <a:t> </a:t>
            </a:r>
            <a:r>
              <a:rPr lang="en-GB" sz="1000" dirty="0" err="1" smtClean="0"/>
              <a:t>florales</a:t>
            </a:r>
            <a:r>
              <a:rPr lang="en-GB" sz="1000" dirty="0" smtClean="0"/>
              <a:t> en la </a:t>
            </a:r>
            <a:r>
              <a:rPr lang="en-GB" sz="1000" dirty="0" err="1" smtClean="0"/>
              <a:t>cobertura</a:t>
            </a:r>
            <a:r>
              <a:rPr lang="en-GB" sz="1000" dirty="0" smtClean="0"/>
              <a:t> del </a:t>
            </a:r>
            <a:r>
              <a:rPr lang="en-GB" sz="1000" dirty="0" err="1" smtClean="0"/>
              <a:t>suelo</a:t>
            </a:r>
            <a:r>
              <a:rPr lang="en-GB" sz="1000" dirty="0" smtClean="0"/>
              <a:t> l en la </a:t>
            </a:r>
            <a:r>
              <a:rPr lang="en-GB" sz="1000" dirty="0" err="1" smtClean="0"/>
              <a:t>estación</a:t>
            </a:r>
            <a:r>
              <a:rPr lang="en-GB" sz="1000" dirty="0" smtClean="0"/>
              <a:t> j. </a:t>
            </a:r>
          </a:p>
          <a:p>
            <a:endParaRPr lang="en-GB" sz="1000" dirty="0" smtClean="0"/>
          </a:p>
          <a:p>
            <a:r>
              <a:rPr lang="en-GB" sz="1000" dirty="0" smtClean="0"/>
              <a:t>fa: </a:t>
            </a:r>
            <a:r>
              <a:rPr lang="en-GB" sz="1000" dirty="0" err="1" smtClean="0"/>
              <a:t>actividad</a:t>
            </a:r>
            <a:r>
              <a:rPr lang="en-GB" sz="1000" dirty="0" smtClean="0"/>
              <a:t> de </a:t>
            </a:r>
            <a:r>
              <a:rPr lang="en-GB" sz="1000" dirty="0" err="1" smtClean="0"/>
              <a:t>alimentación</a:t>
            </a:r>
            <a:r>
              <a:rPr lang="en-GB" sz="1000" dirty="0" smtClean="0"/>
              <a:t> del </a:t>
            </a:r>
            <a:r>
              <a:rPr lang="en-GB" sz="1000" dirty="0" err="1" smtClean="0"/>
              <a:t>polinizador</a:t>
            </a:r>
            <a:r>
              <a:rPr lang="en-GB" sz="1000" dirty="0" smtClean="0"/>
              <a:t> s en la </a:t>
            </a:r>
            <a:r>
              <a:rPr lang="en-GB" sz="1000" dirty="0" err="1" smtClean="0"/>
              <a:t>estación</a:t>
            </a:r>
            <a:r>
              <a:rPr lang="en-GB" sz="1000" dirty="0" smtClean="0"/>
              <a:t> j.</a:t>
            </a:r>
          </a:p>
          <a:p>
            <a:endParaRPr lang="en-GB" sz="1000" dirty="0" smtClean="0"/>
          </a:p>
          <a:p>
            <a:r>
              <a:rPr lang="en-GB" sz="1000" dirty="0" smtClean="0"/>
              <a:t>N:  </a:t>
            </a:r>
            <a:r>
              <a:rPr lang="en-GB" sz="1000" dirty="0" err="1" smtClean="0"/>
              <a:t>capacidad</a:t>
            </a:r>
            <a:r>
              <a:rPr lang="en-GB" sz="1000" dirty="0" smtClean="0"/>
              <a:t> de  la </a:t>
            </a:r>
            <a:r>
              <a:rPr lang="en-GB" sz="1000" dirty="0" err="1" smtClean="0"/>
              <a:t>cobertura</a:t>
            </a:r>
            <a:r>
              <a:rPr lang="en-GB" sz="1000" dirty="0" smtClean="0"/>
              <a:t> del </a:t>
            </a:r>
            <a:r>
              <a:rPr lang="en-GB" sz="1000" dirty="0" err="1" smtClean="0"/>
              <a:t>suelo</a:t>
            </a:r>
            <a:r>
              <a:rPr lang="en-GB" sz="1000" dirty="0" smtClean="0"/>
              <a:t> l para que la </a:t>
            </a:r>
            <a:r>
              <a:rPr lang="en-GB" sz="1000" dirty="0" err="1" smtClean="0"/>
              <a:t>especie</a:t>
            </a:r>
            <a:r>
              <a:rPr lang="en-GB" sz="1000" dirty="0" smtClean="0"/>
              <a:t> de </a:t>
            </a:r>
            <a:r>
              <a:rPr lang="en-GB" sz="1000" dirty="0" err="1" smtClean="0"/>
              <a:t>polinizador</a:t>
            </a:r>
            <a:r>
              <a:rPr lang="en-GB" sz="1000" dirty="0" smtClean="0"/>
              <a:t> s </a:t>
            </a:r>
            <a:r>
              <a:rPr lang="en-GB" sz="1000" dirty="0" err="1" smtClean="0"/>
              <a:t>construya</a:t>
            </a:r>
            <a:r>
              <a:rPr lang="en-GB" sz="1000" dirty="0" smtClean="0"/>
              <a:t> </a:t>
            </a:r>
            <a:r>
              <a:rPr lang="en-GB" sz="1000" dirty="0" err="1" smtClean="0"/>
              <a:t>nidos</a:t>
            </a:r>
            <a:r>
              <a:rPr lang="en-GB" sz="1000" dirty="0" smtClean="0"/>
              <a:t>.</a:t>
            </a:r>
          </a:p>
          <a:p>
            <a:endParaRPr lang="en-GB" sz="1000" dirty="0"/>
          </a:p>
          <a:p>
            <a:r>
              <a:rPr lang="en-GB" sz="1000" dirty="0"/>
              <a:t>n</a:t>
            </a:r>
            <a:r>
              <a:rPr lang="en-GB" sz="1000" dirty="0" smtClean="0"/>
              <a:t>s: </a:t>
            </a:r>
            <a:r>
              <a:rPr lang="en-GB" sz="1000" dirty="0" err="1" smtClean="0"/>
              <a:t>aptitud</a:t>
            </a:r>
            <a:r>
              <a:rPr lang="en-GB" sz="1000" dirty="0" smtClean="0"/>
              <a:t> para que la </a:t>
            </a:r>
            <a:r>
              <a:rPr lang="en-GB" sz="1000" dirty="0" err="1" smtClean="0"/>
              <a:t>especie</a:t>
            </a:r>
            <a:r>
              <a:rPr lang="en-GB" sz="1000" dirty="0" smtClean="0"/>
              <a:t> s </a:t>
            </a:r>
            <a:r>
              <a:rPr lang="en-GB" sz="1000" dirty="0" err="1" smtClean="0"/>
              <a:t>construya</a:t>
            </a:r>
            <a:r>
              <a:rPr lang="en-GB" sz="1000" dirty="0" smtClean="0"/>
              <a:t> </a:t>
            </a:r>
            <a:r>
              <a:rPr lang="en-GB" sz="1000" dirty="0" err="1" smtClean="0"/>
              <a:t>nidos</a:t>
            </a:r>
            <a:r>
              <a:rPr lang="en-GB" sz="1000" dirty="0" smtClean="0"/>
              <a:t> </a:t>
            </a:r>
            <a:r>
              <a:rPr lang="en-GB" sz="1000" dirty="0" err="1" smtClean="0"/>
              <a:t>tipo</a:t>
            </a:r>
            <a:r>
              <a:rPr lang="en-GB" sz="1000" dirty="0" smtClean="0"/>
              <a:t> n</a:t>
            </a:r>
          </a:p>
          <a:p>
            <a:endParaRPr lang="es-ES" sz="1000" dirty="0" smtClean="0"/>
          </a:p>
          <a:p>
            <a:r>
              <a:rPr lang="es-ES" sz="1000" dirty="0" err="1"/>
              <a:t>s</a:t>
            </a:r>
            <a:r>
              <a:rPr lang="es-ES" sz="1000" dirty="0" err="1" smtClean="0"/>
              <a:t>a</a:t>
            </a:r>
            <a:r>
              <a:rPr lang="es-ES" sz="1000" dirty="0" smtClean="0"/>
              <a:t>: abundancia relativa de la especie s</a:t>
            </a:r>
            <a:endParaRPr lang="es-ES" sz="1000" dirty="0"/>
          </a:p>
        </p:txBody>
      </p:sp>
      <p:sp>
        <p:nvSpPr>
          <p:cNvPr id="7" name="6 Señal de prohibido"/>
          <p:cNvSpPr/>
          <p:nvPr/>
        </p:nvSpPr>
        <p:spPr>
          <a:xfrm>
            <a:off x="6794500" y="2908300"/>
            <a:ext cx="431800" cy="393700"/>
          </a:xfrm>
          <a:prstGeom prst="noSmoking">
            <a:avLst>
              <a:gd name="adj" fmla="val 806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5" name="14 Señal de prohibido"/>
          <p:cNvSpPr/>
          <p:nvPr/>
        </p:nvSpPr>
        <p:spPr>
          <a:xfrm>
            <a:off x="5435600" y="5408950"/>
            <a:ext cx="431800" cy="393700"/>
          </a:xfrm>
          <a:prstGeom prst="noSmoking">
            <a:avLst>
              <a:gd name="adj" fmla="val 806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6" name="15 Señal de prohibido"/>
          <p:cNvSpPr/>
          <p:nvPr/>
        </p:nvSpPr>
        <p:spPr>
          <a:xfrm>
            <a:off x="4978400" y="2909825"/>
            <a:ext cx="431800" cy="393700"/>
          </a:xfrm>
          <a:prstGeom prst="noSmoking">
            <a:avLst>
              <a:gd name="adj" fmla="val 806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16 Señal de prohibido"/>
          <p:cNvSpPr/>
          <p:nvPr/>
        </p:nvSpPr>
        <p:spPr>
          <a:xfrm>
            <a:off x="3505200" y="4190895"/>
            <a:ext cx="431800" cy="393700"/>
          </a:xfrm>
          <a:prstGeom prst="noSmoking">
            <a:avLst>
              <a:gd name="adj" fmla="val 806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8" name="17 Señal de prohibido"/>
          <p:cNvSpPr/>
          <p:nvPr/>
        </p:nvSpPr>
        <p:spPr>
          <a:xfrm>
            <a:off x="5194300" y="4285404"/>
            <a:ext cx="431800" cy="393700"/>
          </a:xfrm>
          <a:prstGeom prst="noSmoking">
            <a:avLst>
              <a:gd name="adj" fmla="val 806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7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806434" y="5734050"/>
            <a:ext cx="660400" cy="521208"/>
          </a:xfrm>
          <a:prstGeom prst="rect">
            <a:avLst/>
          </a:prstGeom>
        </p:spPr>
        <p:txBody>
          <a:bodyPr/>
          <a:lstStyle/>
          <a:p>
            <a:fld id="{38555C81-26CF-4F5A-9635-707CAD1A892B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9" name="Imagen 4" descr="Imagen que contiene negro, amarillo, rojo&#10;&#10;Descripción generada automáticamente">
            <a:extLst>
              <a:ext uri="{FF2B5EF4-FFF2-40B4-BE49-F238E27FC236}">
                <a16:creationId xmlns="" xmlns:a16="http://schemas.microsoft.com/office/drawing/2014/main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sp>
        <p:nvSpPr>
          <p:cNvPr id="11" name="3 Título"/>
          <p:cNvSpPr>
            <a:spLocks noGrp="1"/>
          </p:cNvSpPr>
          <p:nvPr>
            <p:ph type="title"/>
          </p:nvPr>
        </p:nvSpPr>
        <p:spPr>
          <a:xfrm>
            <a:off x="2743200" y="136529"/>
            <a:ext cx="6896100" cy="1325563"/>
          </a:xfrm>
        </p:spPr>
        <p:txBody>
          <a:bodyPr>
            <a:normAutofit fontScale="90000"/>
          </a:bodyPr>
          <a:lstStyle/>
          <a:p>
            <a:r>
              <a:rPr lang="es-ES" sz="4000" b="1" dirty="0" smtClean="0"/>
              <a:t>Mapeo de servicios </a:t>
            </a:r>
            <a:r>
              <a:rPr lang="es-ES" sz="4000" b="1" dirty="0" err="1" smtClean="0"/>
              <a:t>ecosistémicos</a:t>
            </a:r>
            <a:r>
              <a:rPr lang="es-ES" sz="4000" b="1" dirty="0" smtClean="0"/>
              <a:t> mediante modelo matemático.</a:t>
            </a:r>
            <a:endParaRPr lang="es-ES" sz="4000" b="1" dirty="0"/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2 Marcador de contenido"/>
              <p:cNvSpPr>
                <a:spLocks noGrp="1"/>
              </p:cNvSpPr>
              <p:nvPr>
                <p:ph idx="1"/>
              </p:nvPr>
            </p:nvSpPr>
            <p:spPr>
              <a:xfrm>
                <a:off x="641442" y="2347795"/>
                <a:ext cx="6318158" cy="3420545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s-ES" dirty="0" smtClean="0"/>
                  <a:t>Fórmula para calcular la riqueza floral a partir de datos de cobertura del suelo para cada polinizador.</a:t>
                </a:r>
                <a:endParaRPr lang="es-E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𝐹𝑅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es-E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s-ES" b="0" i="1" smtClean="0">
                                  <a:latin typeface="Cambria Math"/>
                                </a:rPr>
                                <m:t>′∈</m:t>
                              </m:r>
                              <m: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sub>
                            <m:sup/>
                            <m:e>
                              <m:func>
                                <m:func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s-E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ES" i="1">
                                          <a:latin typeface="Cambria Math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s-E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i="1">
                                                  <a:latin typeface="Cambria Math"/>
                                                </a:rPr>
                                                <m:t>𝐷</m:t>
                                              </m:r>
                                            </m:e>
                                            <m:sub>
                                              <m:d>
                                                <m:dPr>
                                                  <m:ctrlPr>
                                                    <a:rPr lang="es-ES" i="1">
                                                      <a:latin typeface="Cambria Math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s-ES" i="1">
                                                      <a:latin typeface="Cambria Math"/>
                                                    </a:rPr>
                                                    <m:t>𝑥</m:t>
                                                  </m:r>
                                                  <m:r>
                                                    <a:rPr lang="es-ES" i="1">
                                                      <a:latin typeface="Cambria Math"/>
                                                    </a:rPr>
                                                    <m:t>,</m:t>
                                                  </m:r>
                                                  <m:sSup>
                                                    <m:sSupPr>
                                                      <m:ctrlPr>
                                                        <a:rPr lang="es-ES" i="1">
                                                          <a:latin typeface="Cambria Math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s-ES" i="1">
                                                          <a:latin typeface="Cambria Math"/>
                                                        </a:rPr>
                                                        <m:t>𝑥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s-ES" i="1">
                                                          <a:latin typeface="Cambria Math"/>
                                                        </a:rPr>
                                                        <m:t>′</m:t>
                                                      </m:r>
                                                    </m:sup>
                                                  </m:sSup>
                                                </m:e>
                                              </m:d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s-ES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s-ES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∝</m:t>
                                              </m:r>
                                            </m:e>
                                            <m:sub>
                                              <m:r>
                                                <a:rPr lang="es-ES" i="1">
                                                  <a:latin typeface="Cambria Math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  <m:sSub>
                                    <m:sSubPr>
                                      <m:ctrlPr>
                                        <a:rPr lang="es-ES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𝑅𝐴</m:t>
                                      </m:r>
                                    </m:e>
                                    <m:sub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𝑙</m:t>
                                      </m:r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(</m:t>
                                      </m:r>
                                      <m:sSup>
                                        <m:sSupPr>
                                          <m:ctrlPr>
                                            <a:rPr lang="es-ES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ES" b="0" i="1" smtClean="0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es-ES" b="0" i="1" smtClean="0">
                                              <a:latin typeface="Cambria Math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a:rPr lang="es-ES" b="0" i="1" smtClean="0">
                                          <a:latin typeface="Cambria Math"/>
                                        </a:rPr>
                                        <m:t>)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s-E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s-E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brk m:alnAt="7"/>
                                </m:rP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  <m:t>∈</m:t>
                              </m:r>
                              <m:r>
                                <a:rPr lang="es-ES" b="0" i="1" smtClean="0">
                                  <a:latin typeface="Cambria Math"/>
                                  <a:ea typeface="Cambria Math"/>
                                </a:rPr>
                                <m:t>𝑋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/>
                                </a:rPr>
                                <m:t>exp</m:t>
                              </m:r>
                              <m:r>
                                <a:rPr lang="es-ES" b="0" i="1" smtClean="0">
                                  <a:latin typeface="Cambria Math"/>
                                </a:rPr>
                                <m:t>⁡</m:t>
                              </m:r>
                              <m:d>
                                <m:dPr>
                                  <m:ctrlPr>
                                    <a:rPr lang="es-E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s-ES" i="1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s-E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i="1">
                                              <a:latin typeface="Cambria Math"/>
                                            </a:rPr>
                                            <m:t>𝐷</m:t>
                                          </m:r>
                                        </m:e>
                                        <m:sub>
                                          <m:r>
                                            <a:rPr lang="es-ES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es-E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  <m:r>
                                            <a:rPr lang="es-ES" i="1"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s-ES" i="1">
                                                  <a:latin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s-ES" i="1">
                                                  <a:latin typeface="Cambria Math"/>
                                                </a:rPr>
                                                <m:t>𝑥</m:t>
                                              </m:r>
                                            </m:e>
                                            <m:sup>
                                              <m:r>
                                                <a:rPr lang="es-ES" i="1">
                                                  <a:latin typeface="Cambria Math"/>
                                                </a:rPr>
                                                <m:t>′</m:t>
                                              </m:r>
                                            </m:sup>
                                          </m:sSup>
                                          <m:r>
                                            <a:rPr lang="es-ES" i="1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i="1">
                                              <a:latin typeface="Cambria Math"/>
                                              <a:ea typeface="Cambria Math"/>
                                            </a:rPr>
                                            <m:t>∝</m:t>
                                          </m:r>
                                        </m:e>
                                        <m:sub>
                                          <m:r>
                                            <a:rPr lang="es-ES" i="1">
                                              <a:latin typeface="Cambria Math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es-ES" dirty="0" smtClean="0"/>
              </a:p>
              <a:p>
                <a:r>
                  <a:rPr lang="es-ES" dirty="0" smtClean="0"/>
                  <a:t>Fórmula para calcular aptitud para la nidificación a partir de datos de cobertura del suelo para cada polinizador.</a:t>
                </a:r>
              </a:p>
              <a:p>
                <a:pPr marL="457211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𝐻𝑁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𝑙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)</m:t>
                          </m:r>
                        </m:sub>
                      </m:sSub>
                    </m:oMath>
                  </m:oMathPara>
                </a14:m>
                <a:endParaRPr lang="es-ES" dirty="0" smtClean="0"/>
              </a:p>
              <a:p>
                <a:r>
                  <a:rPr lang="es-ES" dirty="0" smtClean="0"/>
                  <a:t>Fórmula para calcular el potencial de provisión del servicio </a:t>
                </a:r>
                <a:r>
                  <a:rPr lang="es-ES" dirty="0" err="1" smtClean="0"/>
                  <a:t>ecosistémico</a:t>
                </a:r>
                <a:r>
                  <a:rPr lang="es-ES" dirty="0" smtClean="0"/>
                  <a:t> para cada polinizador.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𝑃𝑆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𝐹𝑅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r>
                        <a:rPr lang="es-ES" b="0" i="1" smtClean="0">
                          <a:latin typeface="Cambria Math"/>
                        </a:rPr>
                        <m:t>𝑥</m:t>
                      </m:r>
                      <m:r>
                        <a:rPr lang="es-ES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/>
                            </a:rPr>
                            <m:t>𝐻𝑁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s-ES" dirty="0" smtClean="0"/>
              </a:p>
              <a:p>
                <a:endParaRPr lang="es-ES" dirty="0"/>
              </a:p>
              <a:p>
                <a:endParaRPr lang="es-ES" dirty="0" smtClean="0"/>
              </a:p>
              <a:p>
                <a:endParaRPr lang="es-ES" dirty="0"/>
              </a:p>
              <a:p>
                <a:endParaRPr lang="es-ES" dirty="0" smtClean="0"/>
              </a:p>
              <a:p>
                <a:endParaRPr lang="es-ES" u="sng" dirty="0" smtClean="0"/>
              </a:p>
            </p:txBody>
          </p:sp>
        </mc:Choice>
        <mc:Fallback xmlns="">
          <p:sp>
            <p:nvSpPr>
              <p:cNvPr id="14" name="2 Marcador de contenido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1442" y="2347795"/>
                <a:ext cx="6318158" cy="3420545"/>
              </a:xfrm>
              <a:blipFill rotWithShape="1">
                <a:blip r:embed="rId4"/>
                <a:stretch>
                  <a:fillRect l="-771" t="-3209" r="-96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8 Rectángulo"/>
          <p:cNvSpPr/>
          <p:nvPr/>
        </p:nvSpPr>
        <p:spPr>
          <a:xfrm>
            <a:off x="774700" y="1614485"/>
            <a:ext cx="8753500" cy="63171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400" dirty="0" smtClean="0">
                <a:solidFill>
                  <a:schemeClr val="tx1"/>
                </a:solidFill>
              </a:rPr>
              <a:t>Fórmulas a emplear para calcular el potencial de polinización</a:t>
            </a:r>
            <a:endParaRPr lang="es-ES" sz="2400" dirty="0">
              <a:solidFill>
                <a:schemeClr val="tx1"/>
              </a:solidFill>
            </a:endParaRPr>
          </a:p>
        </p:txBody>
      </p:sp>
      <p:sp>
        <p:nvSpPr>
          <p:cNvPr id="30" name="15 Rectángulo"/>
          <p:cNvSpPr/>
          <p:nvPr/>
        </p:nvSpPr>
        <p:spPr>
          <a:xfrm>
            <a:off x="7662874" y="2347795"/>
            <a:ext cx="1928826" cy="35719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000" dirty="0" smtClean="0"/>
              <a:t>w:  producción relativa de recursos florales para la especie s en la estación j</a:t>
            </a:r>
          </a:p>
          <a:p>
            <a:endParaRPr lang="es-ES" sz="1000" dirty="0" smtClean="0"/>
          </a:p>
          <a:p>
            <a:r>
              <a:rPr lang="es-ES" sz="1000" dirty="0" smtClean="0"/>
              <a:t>D: distancia entre puntos x y x’ dentro del radio de vuelo  </a:t>
            </a:r>
            <a:r>
              <a:rPr lang="en-GB" sz="1000" dirty="0" smtClean="0"/>
              <a:t>α</a:t>
            </a:r>
          </a:p>
          <a:p>
            <a:endParaRPr lang="en-GB" sz="1000" dirty="0" smtClean="0"/>
          </a:p>
          <a:p>
            <a:r>
              <a:rPr lang="en-GB" sz="1000" dirty="0" smtClean="0"/>
              <a:t>RA </a:t>
            </a:r>
            <a:r>
              <a:rPr lang="en-GB" sz="1000" dirty="0" err="1" smtClean="0"/>
              <a:t>abundancia</a:t>
            </a:r>
            <a:r>
              <a:rPr lang="en-GB" sz="1000" dirty="0" smtClean="0"/>
              <a:t> </a:t>
            </a:r>
            <a:r>
              <a:rPr lang="en-GB" sz="1000" dirty="0" err="1" smtClean="0"/>
              <a:t>relativa</a:t>
            </a:r>
            <a:r>
              <a:rPr lang="en-GB" sz="1000" dirty="0" smtClean="0"/>
              <a:t> de </a:t>
            </a:r>
            <a:r>
              <a:rPr lang="en-GB" sz="1000" dirty="0" err="1" smtClean="0"/>
              <a:t>recursos</a:t>
            </a:r>
            <a:r>
              <a:rPr lang="en-GB" sz="1000" dirty="0" smtClean="0"/>
              <a:t> </a:t>
            </a:r>
            <a:r>
              <a:rPr lang="en-GB" sz="1000" dirty="0" err="1" smtClean="0"/>
              <a:t>florales</a:t>
            </a:r>
            <a:r>
              <a:rPr lang="en-GB" sz="1000" dirty="0" smtClean="0"/>
              <a:t> en la </a:t>
            </a:r>
            <a:r>
              <a:rPr lang="en-GB" sz="1000" dirty="0" err="1" smtClean="0"/>
              <a:t>cobertura</a:t>
            </a:r>
            <a:r>
              <a:rPr lang="en-GB" sz="1000" dirty="0" smtClean="0"/>
              <a:t> del </a:t>
            </a:r>
            <a:r>
              <a:rPr lang="en-GB" sz="1000" dirty="0" err="1" smtClean="0"/>
              <a:t>suelo</a:t>
            </a:r>
            <a:r>
              <a:rPr lang="en-GB" sz="1000" dirty="0" smtClean="0"/>
              <a:t> l en la </a:t>
            </a:r>
            <a:r>
              <a:rPr lang="en-GB" sz="1000" dirty="0" err="1" smtClean="0"/>
              <a:t>estación</a:t>
            </a:r>
            <a:r>
              <a:rPr lang="en-GB" sz="1000" dirty="0" smtClean="0"/>
              <a:t> j. </a:t>
            </a:r>
          </a:p>
          <a:p>
            <a:endParaRPr lang="en-GB" sz="1000" dirty="0" smtClean="0"/>
          </a:p>
          <a:p>
            <a:r>
              <a:rPr lang="en-GB" sz="1000" dirty="0" smtClean="0"/>
              <a:t>fa: </a:t>
            </a:r>
            <a:r>
              <a:rPr lang="en-GB" sz="1000" dirty="0" err="1" smtClean="0"/>
              <a:t>actividad</a:t>
            </a:r>
            <a:r>
              <a:rPr lang="en-GB" sz="1000" dirty="0" smtClean="0"/>
              <a:t> de </a:t>
            </a:r>
            <a:r>
              <a:rPr lang="en-GB" sz="1000" dirty="0" err="1" smtClean="0"/>
              <a:t>alimentación</a:t>
            </a:r>
            <a:r>
              <a:rPr lang="en-GB" sz="1000" dirty="0" smtClean="0"/>
              <a:t> del </a:t>
            </a:r>
            <a:r>
              <a:rPr lang="en-GB" sz="1000" dirty="0" err="1" smtClean="0"/>
              <a:t>polinizador</a:t>
            </a:r>
            <a:r>
              <a:rPr lang="en-GB" sz="1000" dirty="0" smtClean="0"/>
              <a:t> s en la </a:t>
            </a:r>
            <a:r>
              <a:rPr lang="en-GB" sz="1000" dirty="0" err="1" smtClean="0"/>
              <a:t>estación</a:t>
            </a:r>
            <a:r>
              <a:rPr lang="en-GB" sz="1000" dirty="0" smtClean="0"/>
              <a:t> j.</a:t>
            </a:r>
          </a:p>
          <a:p>
            <a:endParaRPr lang="en-GB" sz="1000" dirty="0" smtClean="0"/>
          </a:p>
          <a:p>
            <a:r>
              <a:rPr lang="en-GB" sz="1000" dirty="0" smtClean="0"/>
              <a:t>N:  </a:t>
            </a:r>
            <a:r>
              <a:rPr lang="en-GB" sz="1000" dirty="0" err="1" smtClean="0"/>
              <a:t>capacidad</a:t>
            </a:r>
            <a:r>
              <a:rPr lang="en-GB" sz="1000" dirty="0" smtClean="0"/>
              <a:t> de  la </a:t>
            </a:r>
            <a:r>
              <a:rPr lang="en-GB" sz="1000" dirty="0" err="1" smtClean="0"/>
              <a:t>cobertura</a:t>
            </a:r>
            <a:r>
              <a:rPr lang="en-GB" sz="1000" dirty="0" smtClean="0"/>
              <a:t> del </a:t>
            </a:r>
            <a:r>
              <a:rPr lang="en-GB" sz="1000" dirty="0" err="1" smtClean="0"/>
              <a:t>suelo</a:t>
            </a:r>
            <a:r>
              <a:rPr lang="en-GB" sz="1000" dirty="0" smtClean="0"/>
              <a:t> l para que la </a:t>
            </a:r>
            <a:r>
              <a:rPr lang="en-GB" sz="1000" dirty="0" err="1" smtClean="0"/>
              <a:t>especie</a:t>
            </a:r>
            <a:r>
              <a:rPr lang="en-GB" sz="1000" dirty="0" smtClean="0"/>
              <a:t> de </a:t>
            </a:r>
            <a:r>
              <a:rPr lang="en-GB" sz="1000" dirty="0" err="1" smtClean="0"/>
              <a:t>polinizador</a:t>
            </a:r>
            <a:r>
              <a:rPr lang="en-GB" sz="1000" dirty="0" smtClean="0"/>
              <a:t> s </a:t>
            </a:r>
            <a:r>
              <a:rPr lang="en-GB" sz="1000" dirty="0" err="1" smtClean="0"/>
              <a:t>construya</a:t>
            </a:r>
            <a:r>
              <a:rPr lang="en-GB" sz="1000" dirty="0" smtClean="0"/>
              <a:t> </a:t>
            </a:r>
            <a:r>
              <a:rPr lang="en-GB" sz="1000" dirty="0" err="1" smtClean="0"/>
              <a:t>nidos</a:t>
            </a:r>
            <a:r>
              <a:rPr lang="en-GB" sz="1000" dirty="0" smtClean="0"/>
              <a:t>.</a:t>
            </a:r>
          </a:p>
          <a:p>
            <a:endParaRPr lang="en-GB" sz="1000" dirty="0"/>
          </a:p>
          <a:p>
            <a:r>
              <a:rPr lang="en-GB" sz="1000" dirty="0"/>
              <a:t>n</a:t>
            </a:r>
            <a:r>
              <a:rPr lang="en-GB" sz="1000" dirty="0" smtClean="0"/>
              <a:t>s: </a:t>
            </a:r>
            <a:r>
              <a:rPr lang="en-GB" sz="1000" dirty="0" err="1" smtClean="0"/>
              <a:t>aptitud</a:t>
            </a:r>
            <a:r>
              <a:rPr lang="en-GB" sz="1000" dirty="0" smtClean="0"/>
              <a:t> para que la </a:t>
            </a:r>
            <a:r>
              <a:rPr lang="en-GB" sz="1000" dirty="0" err="1" smtClean="0"/>
              <a:t>especie</a:t>
            </a:r>
            <a:r>
              <a:rPr lang="en-GB" sz="1000" dirty="0" smtClean="0"/>
              <a:t> s </a:t>
            </a:r>
            <a:r>
              <a:rPr lang="en-GB" sz="1000" dirty="0" err="1" smtClean="0"/>
              <a:t>construya</a:t>
            </a:r>
            <a:r>
              <a:rPr lang="en-GB" sz="1000" dirty="0" smtClean="0"/>
              <a:t> </a:t>
            </a:r>
            <a:r>
              <a:rPr lang="en-GB" sz="1000" dirty="0" err="1" smtClean="0"/>
              <a:t>nidos</a:t>
            </a:r>
            <a:r>
              <a:rPr lang="en-GB" sz="1000" dirty="0" smtClean="0"/>
              <a:t> </a:t>
            </a:r>
            <a:r>
              <a:rPr lang="en-GB" sz="1000" dirty="0" err="1" smtClean="0"/>
              <a:t>tipo</a:t>
            </a:r>
            <a:r>
              <a:rPr lang="en-GB" sz="1000" dirty="0" smtClean="0"/>
              <a:t> n</a:t>
            </a:r>
          </a:p>
          <a:p>
            <a:endParaRPr lang="es-ES" sz="1000" dirty="0" smtClean="0"/>
          </a:p>
          <a:p>
            <a:r>
              <a:rPr lang="es-ES" sz="1000" dirty="0" err="1"/>
              <a:t>s</a:t>
            </a:r>
            <a:r>
              <a:rPr lang="es-ES" sz="1000" dirty="0" err="1" smtClean="0"/>
              <a:t>a</a:t>
            </a:r>
            <a:r>
              <a:rPr lang="es-ES" sz="1000" dirty="0" smtClean="0"/>
              <a:t>: abundancia relativa de la especie s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204701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742950" y="876704"/>
            <a:ext cx="8420100" cy="2387600"/>
          </a:xfrm>
        </p:spPr>
        <p:txBody>
          <a:bodyPr>
            <a:normAutofit/>
          </a:bodyPr>
          <a:lstStyle/>
          <a:p>
            <a:r>
              <a:rPr lang="es-ES" sz="4000" dirty="0"/>
              <a:t>4</a:t>
            </a:r>
            <a:r>
              <a:rPr lang="es-ES" sz="4000" dirty="0" smtClean="0"/>
              <a:t>. </a:t>
            </a:r>
            <a:r>
              <a:rPr lang="es-ES" sz="4000" dirty="0"/>
              <a:t>Mapeado de servicios </a:t>
            </a:r>
            <a:r>
              <a:rPr lang="es-ES" sz="4000" dirty="0" err="1"/>
              <a:t>ecosistémicos</a:t>
            </a:r>
            <a:r>
              <a:rPr lang="es-ES" sz="4000" dirty="0"/>
              <a:t>, métodos nivel </a:t>
            </a:r>
            <a:r>
              <a:rPr lang="es-ES" sz="4000" dirty="0" smtClean="0"/>
              <a:t>2:</a:t>
            </a:r>
            <a:endParaRPr lang="es-ES" sz="4000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238250" y="3541575"/>
            <a:ext cx="7429500" cy="1655762"/>
          </a:xfrm>
        </p:spPr>
        <p:txBody>
          <a:bodyPr>
            <a:normAutofit/>
          </a:bodyPr>
          <a:lstStyle/>
          <a:p>
            <a:r>
              <a:rPr lang="es-ES" sz="2800" dirty="0" smtClean="0"/>
              <a:t>Ejercicio </a:t>
            </a:r>
            <a:r>
              <a:rPr lang="es-ES" sz="2800" dirty="0"/>
              <a:t>4</a:t>
            </a:r>
            <a:r>
              <a:rPr lang="es-ES" sz="2800" dirty="0" smtClean="0"/>
              <a:t>: Mapear servicio </a:t>
            </a:r>
            <a:r>
              <a:rPr lang="es-ES" sz="2800" dirty="0" err="1" smtClean="0"/>
              <a:t>ecosistémico</a:t>
            </a:r>
            <a:r>
              <a:rPr lang="es-ES" sz="2800" dirty="0" smtClean="0"/>
              <a:t> de polinización con modelo matemático</a:t>
            </a:r>
            <a:endParaRPr lang="es-ES" sz="2800" dirty="0"/>
          </a:p>
        </p:txBody>
      </p:sp>
      <p:pic>
        <p:nvPicPr>
          <p:cNvPr id="6" name="Imagen 4" descr="Imagen que contiene negro, amarillo, rojo&#10;&#10;Descripción generada automáticamente">
            <a:extLst>
              <a:ext uri="{FF2B5EF4-FFF2-40B4-BE49-F238E27FC236}">
                <a16:creationId xmlns="" xmlns:a16="http://schemas.microsoft.com/office/drawing/2014/main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05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3075" y="337833"/>
            <a:ext cx="6606508" cy="1325563"/>
          </a:xfrm>
        </p:spPr>
        <p:txBody>
          <a:bodyPr>
            <a:noAutofit/>
          </a:bodyPr>
          <a:lstStyle/>
          <a:p>
            <a:r>
              <a:rPr lang="es-ES" sz="4000" b="1" dirty="0" smtClean="0"/>
              <a:t>Ejercicio 4: mapeo con modelo matemático</a:t>
            </a:r>
            <a:endParaRPr lang="es-ES" sz="4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1442" y="1573369"/>
            <a:ext cx="6291621" cy="4194971"/>
          </a:xfrm>
        </p:spPr>
        <p:txBody>
          <a:bodyPr>
            <a:normAutofit/>
          </a:bodyPr>
          <a:lstStyle/>
          <a:p>
            <a:endParaRPr lang="es-ES" dirty="0" smtClean="0"/>
          </a:p>
          <a:p>
            <a:r>
              <a:rPr lang="es-ES" dirty="0" smtClean="0"/>
              <a:t>Coberturas del suelo de CORINE </a:t>
            </a:r>
            <a:r>
              <a:rPr lang="es-ES" sz="1900" dirty="0" smtClean="0"/>
              <a:t>(Centro descargas IGN)</a:t>
            </a:r>
          </a:p>
          <a:p>
            <a:r>
              <a:rPr lang="es-ES" dirty="0"/>
              <a:t>Consideramos una especie tipo de abeja con un radio de vuelo medio de 1 </a:t>
            </a:r>
            <a:r>
              <a:rPr lang="es-ES" dirty="0" smtClean="0"/>
              <a:t>km.</a:t>
            </a:r>
            <a:endParaRPr lang="es-ES" dirty="0"/>
          </a:p>
          <a:p>
            <a:r>
              <a:rPr lang="es-ES" dirty="0" smtClean="0"/>
              <a:t>Programas: </a:t>
            </a:r>
          </a:p>
          <a:p>
            <a:pPr lvl="1">
              <a:buNone/>
            </a:pPr>
            <a:r>
              <a:rPr lang="es-ES" dirty="0" smtClean="0"/>
              <a:t>R Studio: hacer la regresión de </a:t>
            </a:r>
            <a:r>
              <a:rPr lang="es-ES" dirty="0" err="1" smtClean="0"/>
              <a:t>poisson</a:t>
            </a:r>
            <a:r>
              <a:rPr lang="es-ES" dirty="0" smtClean="0"/>
              <a:t>: </a:t>
            </a:r>
            <a:r>
              <a:rPr lang="es-ES" dirty="0" err="1" smtClean="0"/>
              <a:t>herraminetas</a:t>
            </a:r>
            <a:r>
              <a:rPr lang="es-ES" dirty="0" smtClean="0"/>
              <a:t> “</a:t>
            </a:r>
            <a:r>
              <a:rPr lang="es-ES" dirty="0" err="1" smtClean="0"/>
              <a:t>resample</a:t>
            </a:r>
            <a:r>
              <a:rPr lang="es-ES" dirty="0" smtClean="0"/>
              <a:t>” y “focal”, paquete “</a:t>
            </a:r>
            <a:r>
              <a:rPr lang="es-ES" dirty="0" err="1" smtClean="0"/>
              <a:t>raster</a:t>
            </a:r>
            <a:r>
              <a:rPr lang="es-ES" dirty="0" smtClean="0"/>
              <a:t>”</a:t>
            </a:r>
          </a:p>
          <a:p>
            <a:pPr lvl="1">
              <a:buNone/>
            </a:pPr>
            <a:r>
              <a:rPr lang="es-ES" dirty="0" smtClean="0"/>
              <a:t>QGIS: visualizar resultados</a:t>
            </a:r>
            <a:endParaRPr lang="es-ES" dirty="0"/>
          </a:p>
        </p:txBody>
      </p:sp>
      <p:sp>
        <p:nvSpPr>
          <p:cNvPr id="1026" name="AutoShape 2" descr="U.N. summit sends S.O.S. on biodiversity - CNN.com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28" name="AutoShape 4" descr="U.N. summit sends S.O.S. on biodiversity - CNN.com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Imagen 4" descr="Imagen que contiene negro, amarillo, rojo&#10;&#10;Descripción generada automáticamente">
            <a:extLst>
              <a:ext uri="{FF2B5EF4-FFF2-40B4-BE49-F238E27FC236}">
                <a16:creationId xmlns:a16="http://schemas.microsoft.com/office/drawing/2014/main" xmlns="" id="{0E62D98D-C4E3-45C8-9B3F-D5EC7D1E74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540000" cy="1269999"/>
          </a:xfrm>
          <a:prstGeom prst="snip2DiagRect">
            <a:avLst>
              <a:gd name="adj1" fmla="val 0"/>
              <a:gd name="adj2" fmla="val 50000"/>
            </a:avLst>
          </a:prstGeom>
          <a:ln>
            <a:noFill/>
          </a:ln>
          <a:effectLst>
            <a:outerShdw blurRad="292100" dist="139700" dir="2700000" algn="tl" rotWithShape="0">
              <a:srgbClr val="333333"/>
            </a:outerShdw>
          </a:effectLst>
        </p:spPr>
      </p:pic>
      <p:pic>
        <p:nvPicPr>
          <p:cNvPr id="4" name="Picture 2" descr="Archivo:RStudio logo flat.svg - Wikipedia, la enciclopedia lib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4827" y="2477599"/>
            <a:ext cx="1923392" cy="674690"/>
          </a:xfrm>
          <a:prstGeom prst="rect">
            <a:avLst/>
          </a:prstGeom>
          <a:noFill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/>
          <a:srcRect l="13678" t="21149" r="48391" b="60644"/>
          <a:stretch>
            <a:fillRect/>
          </a:stretch>
        </p:blipFill>
        <p:spPr bwMode="auto">
          <a:xfrm>
            <a:off x="7465847" y="3767960"/>
            <a:ext cx="1923391" cy="577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8340"/>
            <a:ext cx="9906000" cy="108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50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F37A7FFF3CA2E40B11847C93A17E4D5" ma:contentTypeVersion="13" ma:contentTypeDescription="Crear nuevo documento." ma:contentTypeScope="" ma:versionID="c2662e8dd28929c1865383cc0e5072a9">
  <xsd:schema xmlns:xsd="http://www.w3.org/2001/XMLSchema" xmlns:xs="http://www.w3.org/2001/XMLSchema" xmlns:p="http://schemas.microsoft.com/office/2006/metadata/properties" xmlns:ns2="75bd9f90-3135-400c-817d-89f9d885a937" xmlns:ns3="f0d70f63-cfc1-4977-a543-35f9c5dbe7a7" targetNamespace="http://schemas.microsoft.com/office/2006/metadata/properties" ma:root="true" ma:fieldsID="5a507da702da750f69511969429385ee" ns2:_="" ns3:_="">
    <xsd:import namespace="75bd9f90-3135-400c-817d-89f9d885a937"/>
    <xsd:import namespace="f0d70f63-cfc1-4977-a543-35f9c5dbe7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bd9f90-3135-400c-817d-89f9d885a93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d70f63-cfc1-4977-a543-35f9c5dbe7a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506075-E63D-4D28-B6F7-ECA66B3D483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03CE48E-BBC5-4267-BDC7-0E2189581A90}"/>
</file>

<file path=customXml/itemProps3.xml><?xml version="1.0" encoding="utf-8"?>
<ds:datastoreItem xmlns:ds="http://schemas.openxmlformats.org/officeDocument/2006/customXml" ds:itemID="{DE4F4910-F7AA-4CE1-834A-336BC058A0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4612</TotalTime>
  <Words>944</Words>
  <Application>Microsoft Office PowerPoint</Application>
  <PresentationFormat>A4 (210 x 297 mm)</PresentationFormat>
  <Paragraphs>108</Paragraphs>
  <Slides>10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Presentación de PowerPoint</vt:lpstr>
      <vt:lpstr>Proyecto Inverclima</vt:lpstr>
      <vt:lpstr>  4. Mapeado de servicios ecosistémicos, métodos nivel 2:  </vt:lpstr>
      <vt:lpstr>4. Mapeado de servicios ecosistémicos, métodos nivel 2:</vt:lpstr>
      <vt:lpstr>Mapeo de servicios ecosistémicos mediante modelo matemático.</vt:lpstr>
      <vt:lpstr>Mapeo de servicios ecosistémicos mediante modelo matemático.</vt:lpstr>
      <vt:lpstr>Mapeo de servicios ecosistémicos mediante modelo matemático.</vt:lpstr>
      <vt:lpstr>4. Mapeado de servicios ecosistémicos, métodos nivel 2:</vt:lpstr>
      <vt:lpstr>Ejercicio 4: mapeo con modelo matemático</vt:lpstr>
      <vt:lpstr>Ejercicio 4: mapeo con modelos de regresión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Guimarey Fernandez</dc:creator>
  <cp:lastModifiedBy>admin_tmp</cp:lastModifiedBy>
  <cp:revision>172</cp:revision>
  <dcterms:created xsi:type="dcterms:W3CDTF">2020-02-06T15:45:11Z</dcterms:created>
  <dcterms:modified xsi:type="dcterms:W3CDTF">2021-10-21T10:29:25Z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0x0101008F37A7FFF3CA2E40B11847C93A17E4D5</vt:lpwstr>
  </property>
</Properties>
</file>