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4"/>
  </p:notesMasterIdLst>
  <p:sldIdLst>
    <p:sldId id="300" r:id="rId5"/>
    <p:sldId id="263" r:id="rId6"/>
    <p:sldId id="272" r:id="rId7"/>
    <p:sldId id="301" r:id="rId8"/>
    <p:sldId id="304" r:id="rId9"/>
    <p:sldId id="313" r:id="rId10"/>
    <p:sldId id="309" r:id="rId11"/>
    <p:sldId id="305" r:id="rId12"/>
    <p:sldId id="314" r:id="rId1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CE42"/>
    <a:srgbClr val="F5D459"/>
    <a:srgbClr val="C967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9B78170-2F04-4D1D-969E-D990ADBD330F}" v="10" dt="2021-09-23T07:22:12.43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3750" autoAdjust="0"/>
  </p:normalViewPr>
  <p:slideViewPr>
    <p:cSldViewPr snapToGrid="0">
      <p:cViewPr>
        <p:scale>
          <a:sx n="75" d="100"/>
          <a:sy n="75" d="100"/>
        </p:scale>
        <p:origin x="-1044" y="42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ARCIA LAMPARTE ANDRES MANUEL" userId="S::andresmanuel.garcia@usc.es::0bcf8766-bd99-4b44-9b8c-5752dc73bed3" providerId="AD" clId="Web-{19B78170-2F04-4D1D-969E-D990ADBD330F}"/>
    <pc:docChg chg="modSld">
      <pc:chgData name="GARCIA LAMPARTE ANDRES MANUEL" userId="S::andresmanuel.garcia@usc.es::0bcf8766-bd99-4b44-9b8c-5752dc73bed3" providerId="AD" clId="Web-{19B78170-2F04-4D1D-969E-D990ADBD330F}" dt="2021-09-23T07:22:12.418" v="4" actId="20577"/>
      <pc:docMkLst>
        <pc:docMk/>
      </pc:docMkLst>
      <pc:sldChg chg="modSp">
        <pc:chgData name="GARCIA LAMPARTE ANDRES MANUEL" userId="S::andresmanuel.garcia@usc.es::0bcf8766-bd99-4b44-9b8c-5752dc73bed3" providerId="AD" clId="Web-{19B78170-2F04-4D1D-969E-D990ADBD330F}" dt="2021-09-23T07:22:12.418" v="4" actId="20577"/>
        <pc:sldMkLst>
          <pc:docMk/>
          <pc:sldMk cId="2313507720" sldId="305"/>
        </pc:sldMkLst>
        <pc:spChg chg="mod">
          <ac:chgData name="GARCIA LAMPARTE ANDRES MANUEL" userId="S::andresmanuel.garcia@usc.es::0bcf8766-bd99-4b44-9b8c-5752dc73bed3" providerId="AD" clId="Web-{19B78170-2F04-4D1D-969E-D990ADBD330F}" dt="2021-09-23T07:22:12.418" v="4" actId="20577"/>
          <ac:spMkLst>
            <pc:docMk/>
            <pc:sldMk cId="2313507720" sldId="305"/>
            <ac:spMk id="3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399BC9-A5B1-4D64-84BE-2E96D0D5B5FA}" type="datetimeFigureOut">
              <a:rPr lang="en-GB" smtClean="0"/>
              <a:pPr/>
              <a:t>21/10/2021</a:t>
            </a:fld>
            <a:endParaRPr lang="en-GB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C3A544-B7A5-4297-8288-457D747F0DE6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2648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200150" y="1143000"/>
            <a:ext cx="44577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C3A544-B7A5-4297-8288-457D747F0DE6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94980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200150" y="1143000"/>
            <a:ext cx="44577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C3A544-B7A5-4297-8288-457D747F0DE6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94980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12" indent="0" algn="ctr">
              <a:buNone/>
              <a:defRPr sz="2000"/>
            </a:lvl2pPr>
            <a:lvl3pPr marL="914423" indent="0" algn="ctr">
              <a:buNone/>
              <a:defRPr sz="1800"/>
            </a:lvl3pPr>
            <a:lvl4pPr marL="1371634" indent="0" algn="ctr">
              <a:buNone/>
              <a:defRPr sz="1600"/>
            </a:lvl4pPr>
            <a:lvl5pPr marL="1828846" indent="0" algn="ctr">
              <a:buNone/>
              <a:defRPr sz="1600"/>
            </a:lvl5pPr>
            <a:lvl6pPr marL="2286057" indent="0" algn="ctr">
              <a:buNone/>
              <a:defRPr sz="1600"/>
            </a:lvl6pPr>
            <a:lvl7pPr marL="2743269" indent="0" algn="ctr">
              <a:buNone/>
              <a:defRPr sz="1600"/>
            </a:lvl7pPr>
            <a:lvl8pPr marL="3200480" indent="0" algn="ctr">
              <a:buNone/>
              <a:defRPr sz="1600"/>
            </a:lvl8pPr>
            <a:lvl9pPr marL="3657691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25D40-4AE3-452B-84B3-8F44A5362DFA}" type="datetimeFigureOut">
              <a:rPr lang="es-ES" smtClean="0"/>
              <a:pPr/>
              <a:t>21/10/2021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3B744-1C30-46F6-8FA4-C76FFBAA02C1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076058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25D40-4AE3-452B-84B3-8F44A5362DFA}" type="datetimeFigureOut">
              <a:rPr lang="es-ES" smtClean="0"/>
              <a:pPr/>
              <a:t>21/10/2021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3B744-1C30-46F6-8FA4-C76FFBAA02C1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820307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25D40-4AE3-452B-84B3-8F44A5362DFA}" type="datetimeFigureOut">
              <a:rPr lang="es-ES" smtClean="0"/>
              <a:pPr/>
              <a:t>21/10/2021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3B744-1C30-46F6-8FA4-C76FFBAA02C1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17069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25D40-4AE3-452B-84B3-8F44A5362DFA}" type="datetimeFigureOut">
              <a:rPr lang="es-ES" smtClean="0"/>
              <a:pPr/>
              <a:t>21/10/2021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3B744-1C30-46F6-8FA4-C76FFBAA02C1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41155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80" y="1709742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80" y="4589467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1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2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5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6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9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25D40-4AE3-452B-84B3-8F44A5362DFA}" type="datetimeFigureOut">
              <a:rPr lang="es-ES" smtClean="0"/>
              <a:pPr/>
              <a:t>21/10/2021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3B744-1C30-46F6-8FA4-C76FFBAA02C1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742883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25D40-4AE3-452B-84B3-8F44A5362DFA}" type="datetimeFigureOut">
              <a:rPr lang="es-ES" smtClean="0"/>
              <a:pPr/>
              <a:t>21/10/2021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3B744-1C30-46F6-8FA4-C76FFBAA02C1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11766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9" y="365129"/>
            <a:ext cx="8543925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30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12" indent="0">
              <a:buNone/>
              <a:defRPr sz="2000" b="1"/>
            </a:lvl2pPr>
            <a:lvl3pPr marL="914423" indent="0">
              <a:buNone/>
              <a:defRPr sz="1800" b="1"/>
            </a:lvl3pPr>
            <a:lvl4pPr marL="1371634" indent="0">
              <a:buNone/>
              <a:defRPr sz="1600" b="1"/>
            </a:lvl4pPr>
            <a:lvl5pPr marL="1828846" indent="0">
              <a:buNone/>
              <a:defRPr sz="1600" b="1"/>
            </a:lvl5pPr>
            <a:lvl6pPr marL="2286057" indent="0">
              <a:buNone/>
              <a:defRPr sz="1600" b="1"/>
            </a:lvl6pPr>
            <a:lvl7pPr marL="2743269" indent="0">
              <a:buNone/>
              <a:defRPr sz="1600" b="1"/>
            </a:lvl7pPr>
            <a:lvl8pPr marL="3200480" indent="0">
              <a:buNone/>
              <a:defRPr sz="1600" b="1"/>
            </a:lvl8pPr>
            <a:lvl9pPr marL="3657691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30" y="2505075"/>
            <a:ext cx="4190702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12" indent="0">
              <a:buNone/>
              <a:defRPr sz="2000" b="1"/>
            </a:lvl2pPr>
            <a:lvl3pPr marL="914423" indent="0">
              <a:buNone/>
              <a:defRPr sz="1800" b="1"/>
            </a:lvl3pPr>
            <a:lvl4pPr marL="1371634" indent="0">
              <a:buNone/>
              <a:defRPr sz="1600" b="1"/>
            </a:lvl4pPr>
            <a:lvl5pPr marL="1828846" indent="0">
              <a:buNone/>
              <a:defRPr sz="1600" b="1"/>
            </a:lvl5pPr>
            <a:lvl6pPr marL="2286057" indent="0">
              <a:buNone/>
              <a:defRPr sz="1600" b="1"/>
            </a:lvl6pPr>
            <a:lvl7pPr marL="2743269" indent="0">
              <a:buNone/>
              <a:defRPr sz="1600" b="1"/>
            </a:lvl7pPr>
            <a:lvl8pPr marL="3200480" indent="0">
              <a:buNone/>
              <a:defRPr sz="1600" b="1"/>
            </a:lvl8pPr>
            <a:lvl9pPr marL="3657691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25D40-4AE3-452B-84B3-8F44A5362DFA}" type="datetimeFigureOut">
              <a:rPr lang="es-ES" smtClean="0"/>
              <a:pPr/>
              <a:t>21/10/2021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3B744-1C30-46F6-8FA4-C76FFBAA02C1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5853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25D40-4AE3-452B-84B3-8F44A5362DFA}" type="datetimeFigureOut">
              <a:rPr lang="es-ES" smtClean="0"/>
              <a:pPr/>
              <a:t>21/10/2021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3B744-1C30-46F6-8FA4-C76FFBAA02C1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069876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25D40-4AE3-452B-84B3-8F44A5362DFA}" type="datetimeFigureOut">
              <a:rPr lang="es-ES" smtClean="0"/>
              <a:pPr/>
              <a:t>21/10/2021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3B744-1C30-46F6-8FA4-C76FFBAA02C1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289312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9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1" y="987429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9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12" indent="0">
              <a:buNone/>
              <a:defRPr sz="1400"/>
            </a:lvl2pPr>
            <a:lvl3pPr marL="914423" indent="0">
              <a:buNone/>
              <a:defRPr sz="1200"/>
            </a:lvl3pPr>
            <a:lvl4pPr marL="1371634" indent="0">
              <a:buNone/>
              <a:defRPr sz="1000"/>
            </a:lvl4pPr>
            <a:lvl5pPr marL="1828846" indent="0">
              <a:buNone/>
              <a:defRPr sz="1000"/>
            </a:lvl5pPr>
            <a:lvl6pPr marL="2286057" indent="0">
              <a:buNone/>
              <a:defRPr sz="1000"/>
            </a:lvl6pPr>
            <a:lvl7pPr marL="2743269" indent="0">
              <a:buNone/>
              <a:defRPr sz="1000"/>
            </a:lvl7pPr>
            <a:lvl8pPr marL="3200480" indent="0">
              <a:buNone/>
              <a:defRPr sz="1000"/>
            </a:lvl8pPr>
            <a:lvl9pPr marL="3657691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25D40-4AE3-452B-84B3-8F44A5362DFA}" type="datetimeFigureOut">
              <a:rPr lang="es-ES" smtClean="0"/>
              <a:pPr/>
              <a:t>21/10/2021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3B744-1C30-46F6-8FA4-C76FFBAA02C1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631916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9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1" y="987429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12" indent="0">
              <a:buNone/>
              <a:defRPr sz="2800"/>
            </a:lvl2pPr>
            <a:lvl3pPr marL="914423" indent="0">
              <a:buNone/>
              <a:defRPr sz="2400"/>
            </a:lvl3pPr>
            <a:lvl4pPr marL="1371634" indent="0">
              <a:buNone/>
              <a:defRPr sz="2000"/>
            </a:lvl4pPr>
            <a:lvl5pPr marL="1828846" indent="0">
              <a:buNone/>
              <a:defRPr sz="2000"/>
            </a:lvl5pPr>
            <a:lvl6pPr marL="2286057" indent="0">
              <a:buNone/>
              <a:defRPr sz="2000"/>
            </a:lvl6pPr>
            <a:lvl7pPr marL="2743269" indent="0">
              <a:buNone/>
              <a:defRPr sz="2000"/>
            </a:lvl7pPr>
            <a:lvl8pPr marL="3200480" indent="0">
              <a:buNone/>
              <a:defRPr sz="2000"/>
            </a:lvl8pPr>
            <a:lvl9pPr marL="3657691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9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12" indent="0">
              <a:buNone/>
              <a:defRPr sz="1400"/>
            </a:lvl2pPr>
            <a:lvl3pPr marL="914423" indent="0">
              <a:buNone/>
              <a:defRPr sz="1200"/>
            </a:lvl3pPr>
            <a:lvl4pPr marL="1371634" indent="0">
              <a:buNone/>
              <a:defRPr sz="1000"/>
            </a:lvl4pPr>
            <a:lvl5pPr marL="1828846" indent="0">
              <a:buNone/>
              <a:defRPr sz="1000"/>
            </a:lvl5pPr>
            <a:lvl6pPr marL="2286057" indent="0">
              <a:buNone/>
              <a:defRPr sz="1000"/>
            </a:lvl6pPr>
            <a:lvl7pPr marL="2743269" indent="0">
              <a:buNone/>
              <a:defRPr sz="1000"/>
            </a:lvl7pPr>
            <a:lvl8pPr marL="3200480" indent="0">
              <a:buNone/>
              <a:defRPr sz="1000"/>
            </a:lvl8pPr>
            <a:lvl9pPr marL="3657691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25D40-4AE3-452B-84B3-8F44A5362DFA}" type="datetimeFigureOut">
              <a:rPr lang="es-ES" smtClean="0"/>
              <a:pPr/>
              <a:t>21/10/2021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3B744-1C30-46F6-8FA4-C76FFBAA02C1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6641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9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4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225D40-4AE3-452B-84B3-8F44A5362DFA}" type="datetimeFigureOut">
              <a:rPr lang="es-ES" smtClean="0"/>
              <a:pPr/>
              <a:t>21/10/2021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4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4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03B744-1C30-46F6-8FA4-C76FFBAA02C1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5506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23" rtl="0" eaLnBrk="1" latinLnBrk="0" hangingPunct="1">
        <a:lnSpc>
          <a:spcPct val="90000"/>
        </a:lnSpc>
        <a:spcBef>
          <a:spcPct val="0"/>
        </a:spcBef>
        <a:buNone/>
        <a:defRPr sz="440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6" indent="-228606" algn="l" defTabSz="91442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17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28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40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52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63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74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86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97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12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23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34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46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57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9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80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91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hyperlink" Target="https://inverclima.usc.es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5" t="4931" r="53648" b="6624"/>
          <a:stretch/>
        </p:blipFill>
        <p:spPr>
          <a:xfrm>
            <a:off x="3738634" y="0"/>
            <a:ext cx="2428732" cy="3904655"/>
          </a:xfrm>
          <a:prstGeom prst="rect">
            <a:avLst/>
          </a:prstGeom>
        </p:spPr>
      </p:pic>
      <p:sp>
        <p:nvSpPr>
          <p:cNvPr id="16" name="Forma libre: forma 15">
            <a:extLst>
              <a:ext uri="{FF2B5EF4-FFF2-40B4-BE49-F238E27FC236}">
                <a16:creationId xmlns:a16="http://schemas.microsoft.com/office/drawing/2014/main" xmlns="" id="{7E120A07-6A57-44DB-AF1F-7A1453D32928}"/>
              </a:ext>
            </a:extLst>
          </p:cNvPr>
          <p:cNvSpPr/>
          <p:nvPr/>
        </p:nvSpPr>
        <p:spPr>
          <a:xfrm>
            <a:off x="3149600" y="1973943"/>
            <a:ext cx="0" cy="0"/>
          </a:xfrm>
          <a:custGeom>
            <a:avLst/>
            <a:gdLst>
              <a:gd name="connsiteX0" fmla="*/ 0 w 0"/>
              <a:gd name="connsiteY0" fmla="*/ 0 h 0"/>
              <a:gd name="connsiteX1" fmla="*/ 0 w 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6 Subtítulo"/>
          <p:cNvSpPr>
            <a:spLocks noGrp="1"/>
          </p:cNvSpPr>
          <p:nvPr>
            <p:ph type="subTitle" idx="1"/>
          </p:nvPr>
        </p:nvSpPr>
        <p:spPr>
          <a:xfrm>
            <a:off x="330090" y="3898952"/>
            <a:ext cx="9245820" cy="1330005"/>
          </a:xfrm>
        </p:spPr>
        <p:txBody>
          <a:bodyPr>
            <a:normAutofit/>
          </a:bodyPr>
          <a:lstStyle/>
          <a:p>
            <a:r>
              <a:rPr lang="es-ES" sz="3200" b="1" dirty="0"/>
              <a:t>Curso técnico: herramientas para la planificación de infraestructura verde</a:t>
            </a:r>
          </a:p>
        </p:txBody>
      </p:sp>
      <p:sp>
        <p:nvSpPr>
          <p:cNvPr id="8" name="7 Rectángulo redondeado"/>
          <p:cNvSpPr/>
          <p:nvPr/>
        </p:nvSpPr>
        <p:spPr>
          <a:xfrm>
            <a:off x="3149600" y="5052848"/>
            <a:ext cx="3850290" cy="457199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400" dirty="0">
                <a:hlinkClick r:id="rId4"/>
              </a:rPr>
              <a:t>https://inverclima.usc.es/</a:t>
            </a:r>
            <a:endParaRPr lang="es-ES" sz="2400" dirty="0"/>
          </a:p>
        </p:txBody>
      </p:sp>
      <p:pic>
        <p:nvPicPr>
          <p:cNvPr id="10" name="9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68340"/>
            <a:ext cx="9906000" cy="1089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35711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orma libre: forma 15">
            <a:extLst>
              <a:ext uri="{FF2B5EF4-FFF2-40B4-BE49-F238E27FC236}">
                <a16:creationId xmlns:a16="http://schemas.microsoft.com/office/drawing/2014/main" xmlns="" id="{7E120A07-6A57-44DB-AF1F-7A1453D32928}"/>
              </a:ext>
            </a:extLst>
          </p:cNvPr>
          <p:cNvSpPr/>
          <p:nvPr/>
        </p:nvSpPr>
        <p:spPr>
          <a:xfrm>
            <a:off x="3149600" y="1973943"/>
            <a:ext cx="0" cy="0"/>
          </a:xfrm>
          <a:custGeom>
            <a:avLst/>
            <a:gdLst>
              <a:gd name="connsiteX0" fmla="*/ 0 w 0"/>
              <a:gd name="connsiteY0" fmla="*/ 0 h 0"/>
              <a:gd name="connsiteX1" fmla="*/ 0 w 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Imagen 4" descr="Imagen que contiene negro, amarillo, rojo&#10;&#10;Descripción generada automáticamente">
            <a:extLst>
              <a:ext uri="{FF2B5EF4-FFF2-40B4-BE49-F238E27FC236}">
                <a16:creationId xmlns:a16="http://schemas.microsoft.com/office/drawing/2014/main" xmlns="" id="{0E62D98D-C4E3-45C8-9B3F-D5EC7D1E748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540000" cy="1269999"/>
          </a:xfrm>
          <a:prstGeom prst="snip2DiagRect">
            <a:avLst>
              <a:gd name="adj1" fmla="val 0"/>
              <a:gd name="adj2" fmla="val 50000"/>
            </a:avLst>
          </a:prstGeom>
          <a:ln>
            <a:noFill/>
          </a:ln>
          <a:effectLst>
            <a:outerShdw blurRad="292100" dist="139700" dir="2700000" algn="tl" rotWithShape="0">
              <a:srgbClr val="333333"/>
            </a:outerShdw>
          </a:effectLst>
        </p:spPr>
      </p:pic>
      <p:sp>
        <p:nvSpPr>
          <p:cNvPr id="6" name="5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/>
              <a:t>Proyecto </a:t>
            </a:r>
            <a:r>
              <a:rPr lang="es-ES" dirty="0" err="1"/>
              <a:t>Inverclima</a:t>
            </a:r>
            <a:endParaRPr lang="es-ES" dirty="0"/>
          </a:p>
        </p:txBody>
      </p:sp>
      <p:sp>
        <p:nvSpPr>
          <p:cNvPr id="7" name="6 Subtítulo"/>
          <p:cNvSpPr>
            <a:spLocks noGrp="1"/>
          </p:cNvSpPr>
          <p:nvPr>
            <p:ph type="subTitle" idx="1"/>
          </p:nvPr>
        </p:nvSpPr>
        <p:spPr>
          <a:xfrm>
            <a:off x="1238250" y="3665102"/>
            <a:ext cx="7429500" cy="1655762"/>
          </a:xfrm>
        </p:spPr>
        <p:txBody>
          <a:bodyPr>
            <a:normAutofit/>
          </a:bodyPr>
          <a:lstStyle/>
          <a:p>
            <a:r>
              <a:rPr lang="es-ES" sz="3200" dirty="0"/>
              <a:t>Curso técnico: herramientas para la planificación de infraestructura verde</a:t>
            </a:r>
          </a:p>
        </p:txBody>
      </p:sp>
      <p:sp>
        <p:nvSpPr>
          <p:cNvPr id="8" name="7 Rectángulo redondeado"/>
          <p:cNvSpPr/>
          <p:nvPr/>
        </p:nvSpPr>
        <p:spPr>
          <a:xfrm>
            <a:off x="2569779" y="1671145"/>
            <a:ext cx="4461642" cy="614855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400" dirty="0"/>
              <a:t>https://inverclima.usc.es/</a:t>
            </a:r>
          </a:p>
        </p:txBody>
      </p:sp>
      <p:pic>
        <p:nvPicPr>
          <p:cNvPr id="10" name="9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68340"/>
            <a:ext cx="9906000" cy="1089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6127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2680138" y="182178"/>
            <a:ext cx="7002024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s-ES" dirty="0"/>
              <a:t/>
            </a:r>
            <a:br>
              <a:rPr lang="es-ES" dirty="0"/>
            </a:br>
            <a:r>
              <a:rPr lang="es-ES" dirty="0"/>
              <a:t/>
            </a:r>
            <a:br>
              <a:rPr lang="es-ES" dirty="0"/>
            </a:br>
            <a:r>
              <a:rPr lang="es-ES" dirty="0"/>
              <a:t>4. Mapeado de servicios </a:t>
            </a:r>
            <a:r>
              <a:rPr lang="es-ES" dirty="0" err="1"/>
              <a:t>ecosistémicos</a:t>
            </a:r>
            <a:r>
              <a:rPr lang="es-ES" dirty="0"/>
              <a:t>, métodos nivel 3:</a:t>
            </a:r>
            <a:br>
              <a:rPr lang="es-ES" dirty="0"/>
            </a:br>
            <a:r>
              <a:rPr lang="es-ES" dirty="0"/>
              <a:t/>
            </a:r>
            <a:br>
              <a:rPr lang="es-ES" dirty="0"/>
            </a:br>
            <a:endParaRPr lang="es-ES" dirty="0"/>
          </a:p>
        </p:txBody>
      </p:sp>
      <p:sp>
        <p:nvSpPr>
          <p:cNvPr id="8" name="7 Marcador de contenido"/>
          <p:cNvSpPr>
            <a:spLocks noGrp="1"/>
          </p:cNvSpPr>
          <p:nvPr>
            <p:ph idx="1"/>
          </p:nvPr>
        </p:nvSpPr>
        <p:spPr>
          <a:xfrm>
            <a:off x="681037" y="1655380"/>
            <a:ext cx="8543925" cy="3878318"/>
          </a:xfrm>
        </p:spPr>
        <p:txBody>
          <a:bodyPr/>
          <a:lstStyle/>
          <a:p>
            <a:r>
              <a:rPr lang="es-ES" dirty="0"/>
              <a:t>¿Cómo hacer mapas de potencial de provisión de servicios </a:t>
            </a:r>
            <a:r>
              <a:rPr lang="es-ES" dirty="0" err="1"/>
              <a:t>ecosistémicos</a:t>
            </a:r>
            <a:r>
              <a:rPr lang="es-ES" dirty="0"/>
              <a:t> si conozco la provisión real de servicio </a:t>
            </a:r>
            <a:r>
              <a:rPr lang="es-ES" dirty="0" err="1"/>
              <a:t>ecosistémico</a:t>
            </a:r>
            <a:r>
              <a:rPr lang="es-ES" dirty="0"/>
              <a:t> en ciertas zonas? </a:t>
            </a:r>
          </a:p>
          <a:p>
            <a:r>
              <a:rPr lang="es-ES" dirty="0">
                <a:solidFill>
                  <a:srgbClr val="FF0000"/>
                </a:solidFill>
              </a:rPr>
              <a:t>Ejercicio: Mapear servicio </a:t>
            </a:r>
            <a:r>
              <a:rPr lang="es-ES" dirty="0" err="1">
                <a:solidFill>
                  <a:srgbClr val="FF0000"/>
                </a:solidFill>
              </a:rPr>
              <a:t>ecosistémico</a:t>
            </a:r>
            <a:r>
              <a:rPr lang="es-ES" dirty="0">
                <a:solidFill>
                  <a:srgbClr val="FF0000"/>
                </a:solidFill>
              </a:rPr>
              <a:t> de biodiversidad a partir de datos del Inventario Español de Especies Terrestres </a:t>
            </a:r>
          </a:p>
          <a:p>
            <a:pPr marL="0" indent="0">
              <a:buNone/>
            </a:pPr>
            <a:endParaRPr lang="es-ES" dirty="0"/>
          </a:p>
        </p:txBody>
      </p:sp>
      <p:pic>
        <p:nvPicPr>
          <p:cNvPr id="6" name="Imagen 4" descr="Imagen que contiene negro, amarillo, rojo&#10;&#10;Descripción generada automáticamente">
            <a:extLst>
              <a:ext uri="{FF2B5EF4-FFF2-40B4-BE49-F238E27FC236}">
                <a16:creationId xmlns:a16="http://schemas.microsoft.com/office/drawing/2014/main" xmlns="" id="{0E62D98D-C4E3-45C8-9B3F-D5EC7D1E748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540000" cy="1269999"/>
          </a:xfrm>
          <a:prstGeom prst="snip2DiagRect">
            <a:avLst>
              <a:gd name="adj1" fmla="val 0"/>
              <a:gd name="adj2" fmla="val 50000"/>
            </a:avLst>
          </a:prstGeom>
          <a:ln>
            <a:noFill/>
          </a:ln>
          <a:effectLst>
            <a:outerShdw blurRad="292100" dist="139700" dir="2700000" algn="tl" rotWithShape="0">
              <a:srgbClr val="333333"/>
            </a:outerShdw>
          </a:effectLst>
        </p:spPr>
      </p:pic>
      <p:pic>
        <p:nvPicPr>
          <p:cNvPr id="9" name="8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68340"/>
            <a:ext cx="9906000" cy="1089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90037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>
          <a:xfrm>
            <a:off x="742950" y="876704"/>
            <a:ext cx="8420100" cy="2387600"/>
          </a:xfrm>
        </p:spPr>
        <p:txBody>
          <a:bodyPr>
            <a:normAutofit/>
          </a:bodyPr>
          <a:lstStyle/>
          <a:p>
            <a:r>
              <a:rPr lang="es-ES" sz="4000" dirty="0"/>
              <a:t>4. Mapeado de servicios </a:t>
            </a:r>
            <a:r>
              <a:rPr lang="es-ES" sz="4000" dirty="0" err="1"/>
              <a:t>ecosistémicos</a:t>
            </a:r>
            <a:r>
              <a:rPr lang="es-ES" sz="4000" dirty="0"/>
              <a:t>, métodos nivel 3:</a:t>
            </a:r>
          </a:p>
        </p:txBody>
      </p:sp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>
          <a:xfrm>
            <a:off x="1238250" y="3541575"/>
            <a:ext cx="7429500" cy="1655762"/>
          </a:xfrm>
        </p:spPr>
        <p:txBody>
          <a:bodyPr>
            <a:normAutofit/>
          </a:bodyPr>
          <a:lstStyle/>
          <a:p>
            <a:r>
              <a:rPr lang="es-ES" sz="2800" dirty="0"/>
              <a:t>¿Cómo hacer mapas de potencial de provisión de servicios </a:t>
            </a:r>
            <a:r>
              <a:rPr lang="es-ES" sz="2800" dirty="0" err="1"/>
              <a:t>ecosistémicos</a:t>
            </a:r>
            <a:r>
              <a:rPr lang="es-ES" sz="2800" dirty="0"/>
              <a:t> si conozco la provisión real de servicio </a:t>
            </a:r>
            <a:r>
              <a:rPr lang="es-ES" sz="2800" dirty="0" err="1"/>
              <a:t>ecosistémico</a:t>
            </a:r>
            <a:r>
              <a:rPr lang="es-ES" sz="2800" dirty="0"/>
              <a:t> en ciertas zonas? </a:t>
            </a:r>
          </a:p>
        </p:txBody>
      </p:sp>
      <p:pic>
        <p:nvPicPr>
          <p:cNvPr id="6" name="Imagen 4" descr="Imagen que contiene negro, amarillo, rojo&#10;&#10;Descripción generada automáticamente">
            <a:extLst>
              <a:ext uri="{FF2B5EF4-FFF2-40B4-BE49-F238E27FC236}">
                <a16:creationId xmlns:a16="http://schemas.microsoft.com/office/drawing/2014/main" xmlns="" id="{0E62D98D-C4E3-45C8-9B3F-D5EC7D1E748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540000" cy="1269999"/>
          </a:xfrm>
          <a:prstGeom prst="snip2DiagRect">
            <a:avLst>
              <a:gd name="adj1" fmla="val 0"/>
              <a:gd name="adj2" fmla="val 50000"/>
            </a:avLst>
          </a:prstGeom>
          <a:ln>
            <a:noFill/>
          </a:ln>
          <a:effectLst>
            <a:outerShdw blurRad="292100" dist="139700" dir="2700000" algn="tl" rotWithShape="0">
              <a:srgbClr val="333333"/>
            </a:outerShdw>
          </a:effectLst>
        </p:spPr>
      </p:pic>
      <p:pic>
        <p:nvPicPr>
          <p:cNvPr id="8" name="7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68340"/>
            <a:ext cx="9906000" cy="1089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89842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4294967295"/>
          </p:nvPr>
        </p:nvSpPr>
        <p:spPr>
          <a:xfrm>
            <a:off x="8806434" y="5734050"/>
            <a:ext cx="660400" cy="521208"/>
          </a:xfrm>
          <a:prstGeom prst="rect">
            <a:avLst/>
          </a:prstGeom>
        </p:spPr>
        <p:txBody>
          <a:bodyPr/>
          <a:lstStyle/>
          <a:p>
            <a:fld id="{38555C81-26CF-4F5A-9635-707CAD1A892B}" type="slidenum">
              <a:rPr lang="es-ES" smtClean="0"/>
              <a:pPr/>
              <a:t>5</a:t>
            </a:fld>
            <a:endParaRPr lang="es-ES"/>
          </a:p>
        </p:txBody>
      </p:sp>
      <p:pic>
        <p:nvPicPr>
          <p:cNvPr id="9" name="Imagen 4" descr="Imagen que contiene negro, amarillo, rojo&#10;&#10;Descripción generada automáticamente">
            <a:extLst>
              <a:ext uri="{FF2B5EF4-FFF2-40B4-BE49-F238E27FC236}">
                <a16:creationId xmlns:a16="http://schemas.microsoft.com/office/drawing/2014/main" xmlns="" id="{0E62D98D-C4E3-45C8-9B3F-D5EC7D1E748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540000" cy="1269999"/>
          </a:xfrm>
          <a:prstGeom prst="snip2DiagRect">
            <a:avLst>
              <a:gd name="adj1" fmla="val 0"/>
              <a:gd name="adj2" fmla="val 50000"/>
            </a:avLst>
          </a:prstGeom>
          <a:ln>
            <a:noFill/>
          </a:ln>
          <a:effectLst>
            <a:outerShdw blurRad="292100" dist="139700" dir="2700000" algn="tl" rotWithShape="0">
              <a:srgbClr val="333333"/>
            </a:outerShdw>
          </a:effectLst>
        </p:spPr>
      </p:pic>
      <p:sp>
        <p:nvSpPr>
          <p:cNvPr id="11" name="3 Título"/>
          <p:cNvSpPr>
            <a:spLocks noGrp="1"/>
          </p:cNvSpPr>
          <p:nvPr>
            <p:ph type="title"/>
          </p:nvPr>
        </p:nvSpPr>
        <p:spPr>
          <a:xfrm>
            <a:off x="2743200" y="136529"/>
            <a:ext cx="6896100" cy="1325563"/>
          </a:xfrm>
        </p:spPr>
        <p:txBody>
          <a:bodyPr>
            <a:normAutofit fontScale="90000"/>
          </a:bodyPr>
          <a:lstStyle/>
          <a:p>
            <a:r>
              <a:rPr lang="es-ES" sz="4000" b="1" dirty="0"/>
              <a:t>Mapeo de servicios </a:t>
            </a:r>
            <a:r>
              <a:rPr lang="es-ES" sz="4000" b="1" dirty="0" err="1"/>
              <a:t>ecosistémicos</a:t>
            </a:r>
            <a:r>
              <a:rPr lang="es-ES" sz="4000" b="1" dirty="0"/>
              <a:t> mediante modelo de regresión.</a:t>
            </a:r>
          </a:p>
        </p:txBody>
      </p:sp>
      <p:pic>
        <p:nvPicPr>
          <p:cNvPr id="13" name="12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68340"/>
            <a:ext cx="9906000" cy="1089660"/>
          </a:xfrm>
          <a:prstGeom prst="rect">
            <a:avLst/>
          </a:prstGeom>
        </p:spPr>
      </p:pic>
      <p:sp>
        <p:nvSpPr>
          <p:cNvPr id="14" name="2 Marcador de contenido"/>
          <p:cNvSpPr>
            <a:spLocks noGrp="1"/>
          </p:cNvSpPr>
          <p:nvPr>
            <p:ph idx="1"/>
          </p:nvPr>
        </p:nvSpPr>
        <p:spPr>
          <a:xfrm>
            <a:off x="641442" y="1573369"/>
            <a:ext cx="6291621" cy="4054921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AutoNum type="arabicParenR"/>
            </a:pPr>
            <a:r>
              <a:rPr lang="es-ES" dirty="0"/>
              <a:t>Puntos en el territorio con datos de potencial de provisión conocidos. </a:t>
            </a:r>
          </a:p>
          <a:p>
            <a:pPr lvl="1"/>
            <a:r>
              <a:rPr lang="es-ES" dirty="0" err="1"/>
              <a:t>Ej</a:t>
            </a:r>
            <a:r>
              <a:rPr lang="es-ES" dirty="0"/>
              <a:t>: puntos con número de especies de inventarios</a:t>
            </a:r>
          </a:p>
          <a:p>
            <a:pPr marL="514350" indent="-514350">
              <a:buAutoNum type="arabicParenR"/>
            </a:pPr>
            <a:r>
              <a:rPr lang="es-ES" dirty="0"/>
              <a:t>Variables explicativas del potencial de provisión.</a:t>
            </a:r>
          </a:p>
          <a:p>
            <a:pPr lvl="1"/>
            <a:r>
              <a:rPr lang="es-ES" dirty="0" err="1"/>
              <a:t>Ej</a:t>
            </a:r>
            <a:r>
              <a:rPr lang="es-ES" dirty="0"/>
              <a:t>: coberturas del suelo o datos bioclimáticos </a:t>
            </a:r>
          </a:p>
          <a:p>
            <a:pPr marL="514350" indent="-514350">
              <a:buAutoNum type="arabicParenR"/>
            </a:pPr>
            <a:r>
              <a:rPr lang="es-ES" dirty="0"/>
              <a:t>Ecuación que relacione las variables explicativas con los datos de potencial de provisión.</a:t>
            </a:r>
          </a:p>
          <a:p>
            <a:pPr marL="514350" indent="-514350">
              <a:buAutoNum type="arabicParenR"/>
            </a:pPr>
            <a:r>
              <a:rPr lang="es-ES" dirty="0"/>
              <a:t>Modelo de regresión que ajuste la ecuación a los datos disponibles.</a:t>
            </a:r>
          </a:p>
          <a:p>
            <a:pPr marL="514350" indent="-514350">
              <a:buAutoNum type="arabicParenR"/>
            </a:pPr>
            <a:r>
              <a:rPr lang="es-ES" dirty="0"/>
              <a:t>Utilizar la ecuación  ajustada para calcular el potencial de provisión para todo el territorio.</a:t>
            </a:r>
          </a:p>
          <a:p>
            <a:endParaRPr lang="es-ES" u="sng" dirty="0"/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4" cstate="print"/>
          <a:srcRect l="31250" t="21666" r="27604" b="10000"/>
          <a:stretch>
            <a:fillRect/>
          </a:stretch>
        </p:blipFill>
        <p:spPr bwMode="auto">
          <a:xfrm>
            <a:off x="6678716" y="1960709"/>
            <a:ext cx="1583795" cy="1517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5" cstate="print"/>
          <a:srcRect l="32292" t="20000" r="23437" b="8333"/>
          <a:stretch>
            <a:fillRect/>
          </a:stretch>
        </p:blipFill>
        <p:spPr bwMode="auto">
          <a:xfrm>
            <a:off x="7226300" y="4171950"/>
            <a:ext cx="1831175" cy="1710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07" t="28017" r="40386" b="16595"/>
          <a:stretch/>
        </p:blipFill>
        <p:spPr bwMode="auto">
          <a:xfrm>
            <a:off x="8590507" y="1269999"/>
            <a:ext cx="947630" cy="9900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76" t="29202" r="40448" b="18021"/>
          <a:stretch/>
        </p:blipFill>
        <p:spPr bwMode="auto">
          <a:xfrm>
            <a:off x="8616036" y="2260004"/>
            <a:ext cx="922101" cy="918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14" t="28987" r="40327" b="16487"/>
          <a:stretch/>
        </p:blipFill>
        <p:spPr bwMode="auto">
          <a:xfrm>
            <a:off x="8640300" y="3178892"/>
            <a:ext cx="897837" cy="940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6 Abrir llave"/>
          <p:cNvSpPr/>
          <p:nvPr/>
        </p:nvSpPr>
        <p:spPr>
          <a:xfrm>
            <a:off x="8496300" y="1269999"/>
            <a:ext cx="165455" cy="284958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Flecha izquierda"/>
          <p:cNvSpPr/>
          <p:nvPr/>
        </p:nvSpPr>
        <p:spPr>
          <a:xfrm>
            <a:off x="8191500" y="2590800"/>
            <a:ext cx="304800" cy="2413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9 CuadroTexto"/>
              <p:cNvSpPr txBox="1"/>
              <p:nvPr/>
            </p:nvSpPr>
            <p:spPr>
              <a:xfrm>
                <a:off x="6870538" y="3649239"/>
                <a:ext cx="1553246" cy="415755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E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s-ES" i="1" smtClean="0">
                            <a:latin typeface="Cambria Math"/>
                            <a:ea typeface="Cambria Math"/>
                          </a:rPr>
                          <m:t>𝜆</m:t>
                        </m:r>
                      </m:e>
                      <m:sub>
                        <m:r>
                          <a:rPr lang="es-ES" b="0" i="1" smtClean="0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s-ES" dirty="0"/>
                  <a:t>=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s-ES" i="1" dirty="0" smtClean="0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s-ES" b="0" i="1" dirty="0" smtClean="0">
                            <a:latin typeface="Cambria Math"/>
                          </a:rPr>
                          <m:t>𝑗</m:t>
                        </m:r>
                        <m:r>
                          <a:rPr lang="es-ES" b="0" i="1" dirty="0" smtClean="0">
                            <a:latin typeface="Cambria Math"/>
                          </a:rPr>
                          <m:t>=0</m:t>
                        </m:r>
                      </m:sub>
                      <m:sup>
                        <m:r>
                          <a:rPr lang="es-ES" b="0" i="1" dirty="0" smtClean="0">
                            <a:latin typeface="Cambria Math"/>
                          </a:rPr>
                          <m:t>𝑀</m:t>
                        </m:r>
                      </m:sup>
                      <m:e>
                        <m:sSub>
                          <m:sSubPr>
                            <m:ctrlPr>
                              <a:rPr lang="es-ES" i="1" dirty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s-ES" b="0" i="1" dirty="0" smtClean="0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s-ES" b="0" i="1" dirty="0" smtClean="0">
                                <a:latin typeface="Cambria Math"/>
                              </a:rPr>
                              <m:t>𝑖𝑗</m:t>
                            </m:r>
                          </m:sub>
                        </m:sSub>
                        <m:sSub>
                          <m:sSubPr>
                            <m:ctrlPr>
                              <a:rPr lang="es-ES" i="1" dirty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s-ES" i="1" dirty="0" smtClean="0">
                                <a:latin typeface="Cambria Math"/>
                                <a:ea typeface="Cambria Math"/>
                              </a:rPr>
                              <m:t>𝛽</m:t>
                            </m:r>
                          </m:e>
                          <m:sub>
                            <m:r>
                              <a:rPr lang="es-ES" b="0" i="1" dirty="0" smtClean="0">
                                <a:latin typeface="Cambria Math"/>
                              </a:rPr>
                              <m:t>𝑖𝑗</m:t>
                            </m:r>
                          </m:sub>
                        </m:sSub>
                      </m:e>
                    </m:nary>
                  </m:oMath>
                </a14:m>
                <a:endParaRPr lang="es-ES" dirty="0"/>
              </a:p>
            </p:txBody>
          </p:sp>
        </mc:Choice>
        <mc:Fallback xmlns="">
          <p:sp>
            <p:nvSpPr>
              <p:cNvPr id="10" name="9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70538" y="3649239"/>
                <a:ext cx="1553246" cy="415755"/>
              </a:xfrm>
              <a:prstGeom prst="rect">
                <a:avLst/>
              </a:prstGeom>
              <a:blipFill rotWithShape="1">
                <a:blip r:embed="rId9"/>
                <a:stretch>
                  <a:fillRect l="-1167" t="-98571" b="-152857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16 Flecha derecha"/>
          <p:cNvSpPr/>
          <p:nvPr/>
        </p:nvSpPr>
        <p:spPr>
          <a:xfrm rot="3302524">
            <a:off x="7538458" y="4196484"/>
            <a:ext cx="317500" cy="2492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9" name="18 Conector recto de flecha"/>
          <p:cNvCxnSpPr/>
          <p:nvPr/>
        </p:nvCxnSpPr>
        <p:spPr>
          <a:xfrm flipH="1">
            <a:off x="8051800" y="2895600"/>
            <a:ext cx="292100" cy="69215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0" name="19 Elipse"/>
          <p:cNvSpPr/>
          <p:nvPr/>
        </p:nvSpPr>
        <p:spPr>
          <a:xfrm>
            <a:off x="6794500" y="1909909"/>
            <a:ext cx="324000" cy="32400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/>
              <a:t>1</a:t>
            </a:r>
          </a:p>
        </p:txBody>
      </p:sp>
      <p:sp>
        <p:nvSpPr>
          <p:cNvPr id="26" name="25 Elipse"/>
          <p:cNvSpPr/>
          <p:nvPr/>
        </p:nvSpPr>
        <p:spPr>
          <a:xfrm>
            <a:off x="9500037" y="1208308"/>
            <a:ext cx="324000" cy="32400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/>
              <a:t>2</a:t>
            </a:r>
          </a:p>
        </p:txBody>
      </p:sp>
      <p:sp>
        <p:nvSpPr>
          <p:cNvPr id="27" name="26 Elipse"/>
          <p:cNvSpPr/>
          <p:nvPr/>
        </p:nvSpPr>
        <p:spPr>
          <a:xfrm>
            <a:off x="6480375" y="3695116"/>
            <a:ext cx="324000" cy="32400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/>
              <a:t>3</a:t>
            </a:r>
          </a:p>
        </p:txBody>
      </p:sp>
      <p:sp>
        <p:nvSpPr>
          <p:cNvPr id="28" name="27 Elipse"/>
          <p:cNvSpPr/>
          <p:nvPr/>
        </p:nvSpPr>
        <p:spPr>
          <a:xfrm>
            <a:off x="8140538" y="3154186"/>
            <a:ext cx="324000" cy="32400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/>
              <a:t>4</a:t>
            </a:r>
          </a:p>
        </p:txBody>
      </p:sp>
      <p:sp>
        <p:nvSpPr>
          <p:cNvPr id="29" name="28 Elipse"/>
          <p:cNvSpPr/>
          <p:nvPr/>
        </p:nvSpPr>
        <p:spPr>
          <a:xfrm>
            <a:off x="7180124" y="4198595"/>
            <a:ext cx="324000" cy="32400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8456976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4294967295"/>
          </p:nvPr>
        </p:nvSpPr>
        <p:spPr>
          <a:xfrm>
            <a:off x="8806434" y="5734050"/>
            <a:ext cx="660400" cy="521208"/>
          </a:xfrm>
          <a:prstGeom prst="rect">
            <a:avLst/>
          </a:prstGeom>
        </p:spPr>
        <p:txBody>
          <a:bodyPr/>
          <a:lstStyle/>
          <a:p>
            <a:fld id="{38555C81-26CF-4F5A-9635-707CAD1A892B}" type="slidenum">
              <a:rPr lang="es-ES" smtClean="0"/>
              <a:pPr/>
              <a:t>6</a:t>
            </a:fld>
            <a:endParaRPr lang="es-ES"/>
          </a:p>
        </p:txBody>
      </p:sp>
      <p:pic>
        <p:nvPicPr>
          <p:cNvPr id="9" name="Imagen 4" descr="Imagen que contiene negro, amarillo, rojo&#10;&#10;Descripción generada automáticamente">
            <a:extLst>
              <a:ext uri="{FF2B5EF4-FFF2-40B4-BE49-F238E27FC236}">
                <a16:creationId xmlns:a16="http://schemas.microsoft.com/office/drawing/2014/main" xmlns="" id="{0E62D98D-C4E3-45C8-9B3F-D5EC7D1E748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540000" cy="1269999"/>
          </a:xfrm>
          <a:prstGeom prst="snip2DiagRect">
            <a:avLst>
              <a:gd name="adj1" fmla="val 0"/>
              <a:gd name="adj2" fmla="val 50000"/>
            </a:avLst>
          </a:prstGeom>
          <a:ln>
            <a:noFill/>
          </a:ln>
          <a:effectLst>
            <a:outerShdw blurRad="292100" dist="139700" dir="2700000" algn="tl" rotWithShape="0">
              <a:srgbClr val="333333"/>
            </a:outerShdw>
          </a:effectLst>
        </p:spPr>
      </p:pic>
      <p:sp>
        <p:nvSpPr>
          <p:cNvPr id="11" name="3 Título"/>
          <p:cNvSpPr>
            <a:spLocks noGrp="1"/>
          </p:cNvSpPr>
          <p:nvPr>
            <p:ph type="title"/>
          </p:nvPr>
        </p:nvSpPr>
        <p:spPr>
          <a:xfrm>
            <a:off x="2743200" y="136529"/>
            <a:ext cx="6896100" cy="1325563"/>
          </a:xfrm>
        </p:spPr>
        <p:txBody>
          <a:bodyPr>
            <a:normAutofit fontScale="90000"/>
          </a:bodyPr>
          <a:lstStyle/>
          <a:p>
            <a:r>
              <a:rPr lang="es-ES" sz="4000" b="1" dirty="0"/>
              <a:t>Mapeo de servicios </a:t>
            </a:r>
            <a:r>
              <a:rPr lang="es-ES" sz="4000" b="1" dirty="0" err="1"/>
              <a:t>ecosistémicos</a:t>
            </a:r>
            <a:r>
              <a:rPr lang="es-ES" sz="4000" b="1" dirty="0"/>
              <a:t> mediante modelo de regresión.</a:t>
            </a:r>
          </a:p>
        </p:txBody>
      </p:sp>
      <p:pic>
        <p:nvPicPr>
          <p:cNvPr id="13" name="12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68340"/>
            <a:ext cx="9906000" cy="1089660"/>
          </a:xfrm>
          <a:prstGeom prst="rect">
            <a:avLst/>
          </a:prstGeom>
        </p:spPr>
      </p:pic>
      <p:sp>
        <p:nvSpPr>
          <p:cNvPr id="14" name="2 Marcador de contenido"/>
          <p:cNvSpPr>
            <a:spLocks noGrp="1"/>
          </p:cNvSpPr>
          <p:nvPr>
            <p:ph idx="1"/>
          </p:nvPr>
        </p:nvSpPr>
        <p:spPr>
          <a:xfrm>
            <a:off x="641442" y="1573369"/>
            <a:ext cx="6291621" cy="1385731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s-ES" dirty="0"/>
              <a:t>Modelo de regresión de </a:t>
            </a:r>
            <a:r>
              <a:rPr lang="es-ES" dirty="0" err="1"/>
              <a:t>Poisson</a:t>
            </a:r>
            <a:r>
              <a:rPr lang="es-ES" dirty="0"/>
              <a:t>. </a:t>
            </a:r>
          </a:p>
          <a:p>
            <a:pPr marL="0" indent="0">
              <a:buNone/>
            </a:pPr>
            <a:endParaRPr lang="es-ES" dirty="0"/>
          </a:p>
          <a:p>
            <a:pPr lvl="1"/>
            <a:r>
              <a:rPr lang="es-ES" dirty="0"/>
              <a:t>Relaciona una serie de variables explicativas con la probabilidad de que un suceso se produzca un número de veces en un intervalo definido (tiempo, espacio, volumen…)</a:t>
            </a:r>
          </a:p>
          <a:p>
            <a:pPr marL="0" indent="0">
              <a:buNone/>
            </a:pPr>
            <a:endParaRPr lang="es-ES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9 CuadroTexto"/>
              <p:cNvSpPr txBox="1"/>
              <p:nvPr/>
            </p:nvSpPr>
            <p:spPr>
              <a:xfrm>
                <a:off x="7620000" y="4951158"/>
                <a:ext cx="1936007" cy="415755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E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s-ES" i="1" smtClean="0">
                            <a:latin typeface="Cambria Math"/>
                            <a:ea typeface="Cambria Math"/>
                          </a:rPr>
                          <m:t>𝜆</m:t>
                        </m:r>
                      </m:e>
                      <m:sub>
                        <m:r>
                          <a:rPr lang="es-ES" b="0" i="1" smtClean="0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s-ES" dirty="0"/>
                  <a:t>=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s-ES" i="1" dirty="0" smtClean="0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s-ES" b="0" i="1" dirty="0" smtClean="0">
                            <a:latin typeface="Cambria Math"/>
                          </a:rPr>
                          <m:t>𝑗</m:t>
                        </m:r>
                        <m:r>
                          <a:rPr lang="es-ES" b="0" i="1" dirty="0" smtClean="0">
                            <a:latin typeface="Cambria Math"/>
                          </a:rPr>
                          <m:t>=0</m:t>
                        </m:r>
                      </m:sub>
                      <m:sup>
                        <m:r>
                          <a:rPr lang="es-ES" b="0" i="1" dirty="0" smtClean="0">
                            <a:latin typeface="Cambria Math"/>
                          </a:rPr>
                          <m:t>𝑀</m:t>
                        </m:r>
                      </m:sup>
                      <m:e>
                        <m:sSub>
                          <m:sSubPr>
                            <m:ctrlPr>
                              <a:rPr lang="es-ES" i="1" dirty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s-ES" b="0" i="1" dirty="0" smtClean="0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s-ES" b="0" i="1" dirty="0" smtClean="0">
                                <a:latin typeface="Cambria Math"/>
                              </a:rPr>
                              <m:t>𝑖𝑗</m:t>
                            </m:r>
                          </m:sub>
                        </m:sSub>
                        <m:sSub>
                          <m:sSubPr>
                            <m:ctrlPr>
                              <a:rPr lang="es-ES" i="1" dirty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s-ES" i="1" dirty="0" smtClean="0">
                                <a:latin typeface="Cambria Math"/>
                                <a:ea typeface="Cambria Math"/>
                              </a:rPr>
                              <m:t>𝛽</m:t>
                            </m:r>
                          </m:e>
                          <m:sub>
                            <m:r>
                              <a:rPr lang="es-ES" b="0" i="1" dirty="0" smtClean="0">
                                <a:latin typeface="Cambria Math"/>
                              </a:rPr>
                              <m:t>𝑖𝑗</m:t>
                            </m:r>
                          </m:sub>
                        </m:sSub>
                      </m:e>
                    </m:nary>
                  </m:oMath>
                </a14:m>
                <a:endParaRPr lang="es-ES" dirty="0"/>
              </a:p>
            </p:txBody>
          </p:sp>
        </mc:Choice>
        <mc:Fallback xmlns="">
          <p:sp>
            <p:nvSpPr>
              <p:cNvPr id="10" name="9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00" y="4951158"/>
                <a:ext cx="1936007" cy="415755"/>
              </a:xfrm>
              <a:prstGeom prst="rect">
                <a:avLst/>
              </a:prstGeom>
              <a:blipFill rotWithShape="1">
                <a:blip r:embed="rId4"/>
                <a:stretch>
                  <a:fillRect l="-938" t="-98571" b="-152857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 descr="Poisson pmf.sv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0585" y="2616200"/>
            <a:ext cx="2856221" cy="2206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7289800" y="1384300"/>
            <a:ext cx="2497006" cy="495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Modelo de distribución de </a:t>
            </a:r>
            <a:r>
              <a:rPr lang="es-ES" dirty="0" err="1"/>
              <a:t>Poisson</a:t>
            </a:r>
            <a:endParaRPr lang="es-E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23 CuadroTexto"/>
              <p:cNvSpPr txBox="1"/>
              <p:nvPr/>
            </p:nvSpPr>
            <p:spPr>
              <a:xfrm>
                <a:off x="7620000" y="1991837"/>
                <a:ext cx="1936007" cy="548163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s-ES" dirty="0"/>
                  <a:t>Pr (X=k)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ES" i="1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s-ES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s-ES" i="1" smtClean="0">
                                <a:latin typeface="Cambria Math"/>
                                <a:ea typeface="Cambria Math"/>
                              </a:rPr>
                              <m:t>𝜆</m:t>
                            </m:r>
                          </m:e>
                          <m:sup>
                            <m:r>
                              <a:rPr lang="es-ES" b="0" i="1" smtClean="0">
                                <a:latin typeface="Cambria Math"/>
                              </a:rPr>
                              <m:t>𝑘</m:t>
                            </m:r>
                          </m:sup>
                        </m:sSup>
                        <m:sSup>
                          <m:sSupPr>
                            <m:ctrlPr>
                              <a:rPr lang="es-ES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s-ES" b="0" i="1" smtClean="0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s-ES" b="0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es-ES" b="0" i="1" smtClean="0">
                                <a:latin typeface="Cambria Math"/>
                                <a:ea typeface="Cambria Math"/>
                              </a:rPr>
                              <m:t>𝜆</m:t>
                            </m:r>
                          </m:sup>
                        </m:sSup>
                      </m:num>
                      <m:den>
                        <m:r>
                          <a:rPr lang="es-ES" b="0" i="1" smtClean="0">
                            <a:latin typeface="Cambria Math"/>
                          </a:rPr>
                          <m:t>𝑘</m:t>
                        </m:r>
                        <m:r>
                          <a:rPr lang="es-ES" b="0" i="1" smtClean="0">
                            <a:latin typeface="Cambria Math"/>
                          </a:rPr>
                          <m:t>!</m:t>
                        </m:r>
                      </m:den>
                    </m:f>
                  </m:oMath>
                </a14:m>
                <a:endParaRPr lang="es-ES" dirty="0"/>
              </a:p>
            </p:txBody>
          </p:sp>
        </mc:Choice>
        <mc:Fallback xmlns="">
          <p:sp>
            <p:nvSpPr>
              <p:cNvPr id="24" name="23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00" y="1991837"/>
                <a:ext cx="1936007" cy="548163"/>
              </a:xfrm>
              <a:prstGeom prst="rect">
                <a:avLst/>
              </a:prstGeom>
              <a:blipFill rotWithShape="1">
                <a:blip r:embed="rId6"/>
                <a:stretch>
                  <a:fillRect l="-2188" b="-4348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AutoShape 6" descr="La distancia más corta. El método de los mínimos cuadrados. - Anestesia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2056" name="Picture 8" descr="La distancia más corta. El método de los mínimos cuadrados. - AnestesiaR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9701" y="2788531"/>
            <a:ext cx="2853884" cy="2853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3644900" y="5405013"/>
            <a:ext cx="1092200" cy="2755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Variables</a:t>
            </a:r>
          </a:p>
        </p:txBody>
      </p:sp>
      <p:sp>
        <p:nvSpPr>
          <p:cNvPr id="30" name="29 Rectángulo"/>
          <p:cNvSpPr/>
          <p:nvPr/>
        </p:nvSpPr>
        <p:spPr>
          <a:xfrm>
            <a:off x="1422400" y="4065022"/>
            <a:ext cx="1384300" cy="2755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Probabilidad</a:t>
            </a:r>
          </a:p>
        </p:txBody>
      </p:sp>
      <p:sp>
        <p:nvSpPr>
          <p:cNvPr id="6" name="5 Flecha izquierda"/>
          <p:cNvSpPr/>
          <p:nvPr/>
        </p:nvSpPr>
        <p:spPr>
          <a:xfrm rot="912670">
            <a:off x="5715000" y="4619540"/>
            <a:ext cx="1498600" cy="582273"/>
          </a:xfrm>
          <a:prstGeom prst="leftArrow">
            <a:avLst>
              <a:gd name="adj1" fmla="val 76401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Ajuste</a:t>
            </a:r>
          </a:p>
        </p:txBody>
      </p:sp>
    </p:spTree>
    <p:extLst>
      <p:ext uri="{BB962C8B-B14F-4D97-AF65-F5344CB8AC3E}">
        <p14:creationId xmlns:p14="http://schemas.microsoft.com/office/powerpoint/2010/main" val="37827682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>
          <a:xfrm>
            <a:off x="742950" y="876704"/>
            <a:ext cx="8420100" cy="2387600"/>
          </a:xfrm>
        </p:spPr>
        <p:txBody>
          <a:bodyPr>
            <a:normAutofit/>
          </a:bodyPr>
          <a:lstStyle/>
          <a:p>
            <a:r>
              <a:rPr lang="es-ES" sz="4000" dirty="0"/>
              <a:t>4. Mapeado de servicios </a:t>
            </a:r>
            <a:r>
              <a:rPr lang="es-ES" sz="4000" dirty="0" err="1"/>
              <a:t>ecosistémicos</a:t>
            </a:r>
            <a:r>
              <a:rPr lang="es-ES" sz="4000" dirty="0"/>
              <a:t>, métodos nivel 3:</a:t>
            </a:r>
          </a:p>
        </p:txBody>
      </p:sp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>
          <a:xfrm>
            <a:off x="1238250" y="3541575"/>
            <a:ext cx="7429500" cy="1655762"/>
          </a:xfrm>
        </p:spPr>
        <p:txBody>
          <a:bodyPr>
            <a:normAutofit/>
          </a:bodyPr>
          <a:lstStyle/>
          <a:p>
            <a:r>
              <a:rPr lang="es-ES" sz="2800" dirty="0"/>
              <a:t>Ejercicio 5: Mapear servicios </a:t>
            </a:r>
            <a:r>
              <a:rPr lang="es-ES" sz="2800" dirty="0" err="1"/>
              <a:t>ecosistémicos</a:t>
            </a:r>
            <a:r>
              <a:rPr lang="es-ES" sz="2800" dirty="0"/>
              <a:t> de biodiversidad a partir de datos del Inventario Español de Especies Terrestres </a:t>
            </a:r>
          </a:p>
        </p:txBody>
      </p:sp>
      <p:pic>
        <p:nvPicPr>
          <p:cNvPr id="6" name="Imagen 4" descr="Imagen que contiene negro, amarillo, rojo&#10;&#10;Descripción generada automáticamente">
            <a:extLst>
              <a:ext uri="{FF2B5EF4-FFF2-40B4-BE49-F238E27FC236}">
                <a16:creationId xmlns:a16="http://schemas.microsoft.com/office/drawing/2014/main" xmlns="" id="{0E62D98D-C4E3-45C8-9B3F-D5EC7D1E748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540000" cy="1269999"/>
          </a:xfrm>
          <a:prstGeom prst="snip2DiagRect">
            <a:avLst>
              <a:gd name="adj1" fmla="val 0"/>
              <a:gd name="adj2" fmla="val 50000"/>
            </a:avLst>
          </a:prstGeom>
          <a:ln>
            <a:noFill/>
          </a:ln>
          <a:effectLst>
            <a:outerShdw blurRad="292100" dist="139700" dir="2700000" algn="tl" rotWithShape="0">
              <a:srgbClr val="333333"/>
            </a:outerShdw>
          </a:effectLst>
        </p:spPr>
      </p:pic>
      <p:pic>
        <p:nvPicPr>
          <p:cNvPr id="8" name="7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68340"/>
            <a:ext cx="9906000" cy="1089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50590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13075" y="337833"/>
            <a:ext cx="6606508" cy="1325563"/>
          </a:xfrm>
        </p:spPr>
        <p:txBody>
          <a:bodyPr>
            <a:noAutofit/>
          </a:bodyPr>
          <a:lstStyle/>
          <a:p>
            <a:r>
              <a:rPr lang="es-ES" sz="4000" b="1" dirty="0"/>
              <a:t>Ejercicio 5: mapeo con modelos de regresión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41442" y="1573369"/>
            <a:ext cx="6291621" cy="4194971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pPr marL="228600" indent="-228600"/>
            <a:r>
              <a:rPr lang="es-ES" dirty="0"/>
              <a:t>Número de especies en cuadrículas de 10 x10 km del IEET </a:t>
            </a:r>
            <a:r>
              <a:rPr lang="es-ES" sz="1900" dirty="0"/>
              <a:t>(página web del MITECO)</a:t>
            </a:r>
            <a:endParaRPr lang="es-ES" dirty="0">
              <a:cs typeface="Calibri"/>
            </a:endParaRPr>
          </a:p>
          <a:p>
            <a:pPr marL="228600" indent="-228600"/>
            <a:r>
              <a:rPr lang="es-ES" dirty="0"/>
              <a:t>Variables explicativas:</a:t>
            </a:r>
            <a:endParaRPr lang="es-ES" dirty="0">
              <a:cs typeface="Calibri"/>
            </a:endParaRPr>
          </a:p>
          <a:p>
            <a:pPr marL="685800" lvl="2" indent="-228600">
              <a:spcBef>
                <a:spcPts val="1000"/>
              </a:spcBef>
            </a:pPr>
            <a:r>
              <a:rPr lang="es-ES" dirty="0"/>
              <a:t>Geofísicas: altitud, pendiente, distancia a ríos </a:t>
            </a:r>
            <a:r>
              <a:rPr lang="es-ES" sz="1500" dirty="0"/>
              <a:t>(centro descargas IGN)</a:t>
            </a:r>
            <a:endParaRPr lang="es-ES" sz="1500" dirty="0">
              <a:cs typeface="Calibri"/>
            </a:endParaRPr>
          </a:p>
          <a:p>
            <a:pPr marL="685800" lvl="2" indent="-228600">
              <a:spcBef>
                <a:spcPts val="1000"/>
              </a:spcBef>
            </a:pPr>
            <a:r>
              <a:rPr lang="es-ES" dirty="0"/>
              <a:t>Bioclimáticas: Temperatura, precipitación, radiación solar… </a:t>
            </a:r>
            <a:r>
              <a:rPr lang="es-ES" sz="1500" dirty="0"/>
              <a:t>(descargadas de www.worldclim.org)</a:t>
            </a:r>
            <a:endParaRPr lang="es-ES" sz="1500" dirty="0">
              <a:cs typeface="Calibri"/>
            </a:endParaRPr>
          </a:p>
          <a:p>
            <a:pPr marL="685800" lvl="2" indent="-228600">
              <a:spcBef>
                <a:spcPts val="1000"/>
              </a:spcBef>
            </a:pPr>
            <a:r>
              <a:rPr lang="es-ES" dirty="0"/>
              <a:t>Métricas coberturas del suelo: porcentaje del área, densidad de borde </a:t>
            </a:r>
            <a:r>
              <a:rPr lang="es-ES" sz="1500" dirty="0"/>
              <a:t>(obtenidas con el programa FRAGSTATS a partir de coberturas CORINE)</a:t>
            </a:r>
            <a:endParaRPr lang="es-ES" sz="1500" dirty="0">
              <a:cs typeface="Calibri"/>
            </a:endParaRPr>
          </a:p>
          <a:p>
            <a:pPr marL="228600" indent="-228600"/>
            <a:r>
              <a:rPr lang="es-ES" dirty="0"/>
              <a:t>Programas: </a:t>
            </a:r>
            <a:endParaRPr lang="es-ES" dirty="0">
              <a:cs typeface="Calibri"/>
            </a:endParaRPr>
          </a:p>
          <a:p>
            <a:pPr marL="685800" lvl="1" indent="-228600">
              <a:buNone/>
            </a:pPr>
            <a:r>
              <a:rPr lang="es-ES" dirty="0"/>
              <a:t>R Studio: hacer la regresión de </a:t>
            </a:r>
            <a:r>
              <a:rPr lang="es-ES" dirty="0" err="1"/>
              <a:t>poisson</a:t>
            </a:r>
            <a:r>
              <a:rPr lang="es-ES" dirty="0"/>
              <a:t>: </a:t>
            </a:r>
            <a:r>
              <a:rPr lang="es-ES" dirty="0" err="1"/>
              <a:t>herraminetas</a:t>
            </a:r>
            <a:r>
              <a:rPr lang="es-ES" dirty="0"/>
              <a:t> “step” y “</a:t>
            </a:r>
            <a:r>
              <a:rPr lang="es-ES" dirty="0" err="1"/>
              <a:t>glm</a:t>
            </a:r>
            <a:r>
              <a:rPr lang="es-ES" dirty="0"/>
              <a:t>”, paquete “</a:t>
            </a:r>
            <a:r>
              <a:rPr lang="es-ES" dirty="0" err="1"/>
              <a:t>raster</a:t>
            </a:r>
            <a:r>
              <a:rPr lang="es-ES" dirty="0"/>
              <a:t>”</a:t>
            </a:r>
            <a:endParaRPr lang="es-ES" dirty="0">
              <a:cs typeface="Calibri"/>
            </a:endParaRPr>
          </a:p>
          <a:p>
            <a:pPr marL="685800" lvl="1" indent="-228600">
              <a:buNone/>
            </a:pPr>
            <a:r>
              <a:rPr lang="es-ES" dirty="0"/>
              <a:t>QGIS: visualizar resultados</a:t>
            </a:r>
            <a:endParaRPr lang="es-ES" dirty="0">
              <a:cs typeface="Calibri"/>
            </a:endParaRPr>
          </a:p>
        </p:txBody>
      </p:sp>
      <p:sp>
        <p:nvSpPr>
          <p:cNvPr id="1026" name="AutoShape 2" descr="U.N. summit sends S.O.S. on biodiversity - CNN.com"/>
          <p:cNvSpPr>
            <a:spLocks noChangeAspect="1" noChangeArrowheads="1"/>
          </p:cNvSpPr>
          <p:nvPr/>
        </p:nvSpPr>
        <p:spPr bwMode="auto">
          <a:xfrm>
            <a:off x="155575" y="-769938"/>
            <a:ext cx="2857500" cy="16097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028" name="AutoShape 4" descr="U.N. summit sends S.O.S. on biodiversity - CNN.com"/>
          <p:cNvSpPr>
            <a:spLocks noChangeAspect="1" noChangeArrowheads="1"/>
          </p:cNvSpPr>
          <p:nvPr/>
        </p:nvSpPr>
        <p:spPr bwMode="auto">
          <a:xfrm>
            <a:off x="155575" y="-769938"/>
            <a:ext cx="2857500" cy="16097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8" name="Imagen 4" descr="Imagen que contiene negro, amarillo, rojo&#10;&#10;Descripción generada automáticamente">
            <a:extLst>
              <a:ext uri="{FF2B5EF4-FFF2-40B4-BE49-F238E27FC236}">
                <a16:creationId xmlns:a16="http://schemas.microsoft.com/office/drawing/2014/main" xmlns="" id="{0E62D98D-C4E3-45C8-9B3F-D5EC7D1E748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540000" cy="1269999"/>
          </a:xfrm>
          <a:prstGeom prst="snip2DiagRect">
            <a:avLst>
              <a:gd name="adj1" fmla="val 0"/>
              <a:gd name="adj2" fmla="val 50000"/>
            </a:avLst>
          </a:prstGeom>
          <a:ln>
            <a:noFill/>
          </a:ln>
          <a:effectLst>
            <a:outerShdw blurRad="292100" dist="139700" dir="2700000" algn="tl" rotWithShape="0">
              <a:srgbClr val="333333"/>
            </a:outerShdw>
          </a:effectLst>
        </p:spPr>
      </p:pic>
      <p:pic>
        <p:nvPicPr>
          <p:cNvPr id="4" name="Picture 2" descr="Archivo:RStudio logo flat.svg - Wikipedia, la enciclopedia libr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44827" y="2477599"/>
            <a:ext cx="1923392" cy="674690"/>
          </a:xfrm>
          <a:prstGeom prst="rect">
            <a:avLst/>
          </a:prstGeom>
          <a:noFill/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4"/>
          <a:srcRect l="13678" t="21149" r="48391" b="60644"/>
          <a:stretch>
            <a:fillRect/>
          </a:stretch>
        </p:blipFill>
        <p:spPr bwMode="auto">
          <a:xfrm>
            <a:off x="7465847" y="3767960"/>
            <a:ext cx="1923391" cy="577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11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68340"/>
            <a:ext cx="9906000" cy="1089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35077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13075" y="337833"/>
            <a:ext cx="6606508" cy="1325563"/>
          </a:xfrm>
        </p:spPr>
        <p:txBody>
          <a:bodyPr>
            <a:noAutofit/>
          </a:bodyPr>
          <a:lstStyle/>
          <a:p>
            <a:r>
              <a:rPr lang="es-ES" sz="4000" b="1" dirty="0"/>
              <a:t>Ejercicio 5: mapeo con modelos de regresión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41442" y="1573369"/>
            <a:ext cx="8197758" cy="4497231"/>
          </a:xfrm>
        </p:spPr>
        <p:txBody>
          <a:bodyPr>
            <a:normAutofit fontScale="77500" lnSpcReduction="20000"/>
          </a:bodyPr>
          <a:lstStyle/>
          <a:p>
            <a:r>
              <a:rPr lang="es-ES" dirty="0"/>
              <a:t>Pasos ya hechos:</a:t>
            </a:r>
          </a:p>
          <a:p>
            <a:pPr marL="914411" lvl="1" indent="-457200">
              <a:buFont typeface="+mj-lt"/>
              <a:buAutoNum type="arabicPeriod"/>
            </a:pPr>
            <a:r>
              <a:rPr lang="es-ES" dirty="0"/>
              <a:t>Descargar y procesar mapas de variables</a:t>
            </a:r>
          </a:p>
          <a:p>
            <a:pPr marL="914411" lvl="1" indent="-457200">
              <a:buFont typeface="+mj-lt"/>
              <a:buAutoNum type="arabicPeriod"/>
            </a:pPr>
            <a:r>
              <a:rPr lang="es-ES" dirty="0"/>
              <a:t>Extraer variables para las cuadrículas de 10x10 km del IEET: Herramienta “zonal </a:t>
            </a:r>
            <a:r>
              <a:rPr lang="es-ES" dirty="0" err="1"/>
              <a:t>statistics</a:t>
            </a:r>
            <a:r>
              <a:rPr lang="es-ES" dirty="0"/>
              <a:t> “ de QGIS</a:t>
            </a:r>
          </a:p>
          <a:p>
            <a:pPr marL="914411" lvl="1" indent="-457200">
              <a:buFont typeface="+mj-lt"/>
              <a:buAutoNum type="arabicPeriod"/>
            </a:pPr>
            <a:r>
              <a:rPr lang="es-ES" dirty="0"/>
              <a:t>Extraer métricas espaciales de las coberturas del CORINE con FRAGSTATS para cada cuadrícula de 10x10 km del IEET.</a:t>
            </a:r>
          </a:p>
          <a:p>
            <a:pPr marL="914411" lvl="1" indent="-457200">
              <a:buFont typeface="+mj-lt"/>
              <a:buAutoNum type="arabicPeriod"/>
            </a:pPr>
            <a:r>
              <a:rPr lang="es-ES" dirty="0"/>
              <a:t>Crear una tabla con  los  datos de cada variable en las columnas.  Cada fila corresponde con una cuadrícula. Añadir columna con el número de especies por cuadrícula.</a:t>
            </a:r>
          </a:p>
          <a:p>
            <a:pPr marL="914411" lvl="1" indent="-457200">
              <a:buFont typeface="+mj-lt"/>
              <a:buAutoNum type="arabicPeriod"/>
            </a:pPr>
            <a:r>
              <a:rPr lang="es-ES" dirty="0"/>
              <a:t>Generar </a:t>
            </a:r>
            <a:r>
              <a:rPr lang="es-ES" dirty="0" err="1"/>
              <a:t>rásters</a:t>
            </a:r>
            <a:r>
              <a:rPr lang="es-ES" dirty="0"/>
              <a:t> de variables  con 1x1km de resolución de celda. Estos </a:t>
            </a:r>
            <a:r>
              <a:rPr lang="es-ES" dirty="0" err="1"/>
              <a:t>rásters</a:t>
            </a:r>
            <a:r>
              <a:rPr lang="es-ES" dirty="0"/>
              <a:t> se emplearán como dato de entrada al modelo de regresión ajustado para obtener el mapa de potencial de provisión para todo el territorio.</a:t>
            </a:r>
          </a:p>
          <a:p>
            <a:r>
              <a:rPr lang="es-ES" dirty="0"/>
              <a:t>Pasos a dar:</a:t>
            </a:r>
          </a:p>
          <a:p>
            <a:pPr marL="971561" lvl="1" indent="-514350">
              <a:buFont typeface="+mj-lt"/>
              <a:buAutoNum type="arabicPeriod"/>
            </a:pPr>
            <a:r>
              <a:rPr lang="es-ES" dirty="0"/>
              <a:t>Importar tabla con los datos para las cuadrículas de 10x10 km</a:t>
            </a:r>
          </a:p>
          <a:p>
            <a:pPr marL="971561" lvl="1" indent="-514350">
              <a:buFont typeface="+mj-lt"/>
              <a:buAutoNum type="arabicPeriod"/>
            </a:pPr>
            <a:r>
              <a:rPr lang="es-ES" dirty="0"/>
              <a:t>Hacer una </a:t>
            </a:r>
            <a:r>
              <a:rPr lang="es-ES" dirty="0" err="1"/>
              <a:t>stepwise</a:t>
            </a:r>
            <a:r>
              <a:rPr lang="es-ES" dirty="0"/>
              <a:t> </a:t>
            </a:r>
            <a:r>
              <a:rPr lang="es-ES" dirty="0" err="1"/>
              <a:t>regression</a:t>
            </a:r>
            <a:r>
              <a:rPr lang="es-ES" dirty="0"/>
              <a:t> con el modelo de </a:t>
            </a:r>
            <a:r>
              <a:rPr lang="es-ES" dirty="0" err="1"/>
              <a:t>Poisson</a:t>
            </a:r>
            <a:r>
              <a:rPr lang="es-ES" dirty="0"/>
              <a:t> para ajustarlo.</a:t>
            </a:r>
          </a:p>
          <a:p>
            <a:pPr marL="971561" lvl="1" indent="-514350">
              <a:buFont typeface="+mj-lt"/>
              <a:buAutoNum type="arabicPeriod"/>
            </a:pPr>
            <a:r>
              <a:rPr lang="es-ES" dirty="0"/>
              <a:t>Ejecutar el modelo calibrado con variables a 1x1 km de resolución</a:t>
            </a:r>
          </a:p>
        </p:txBody>
      </p:sp>
      <p:sp>
        <p:nvSpPr>
          <p:cNvPr id="1026" name="AutoShape 2" descr="U.N. summit sends S.O.S. on biodiversity - CNN.com"/>
          <p:cNvSpPr>
            <a:spLocks noChangeAspect="1" noChangeArrowheads="1"/>
          </p:cNvSpPr>
          <p:nvPr/>
        </p:nvSpPr>
        <p:spPr bwMode="auto">
          <a:xfrm>
            <a:off x="155575" y="-769938"/>
            <a:ext cx="2857500" cy="16097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028" name="AutoShape 4" descr="U.N. summit sends S.O.S. on biodiversity - CNN.com"/>
          <p:cNvSpPr>
            <a:spLocks noChangeAspect="1" noChangeArrowheads="1"/>
          </p:cNvSpPr>
          <p:nvPr/>
        </p:nvSpPr>
        <p:spPr bwMode="auto">
          <a:xfrm>
            <a:off x="155575" y="-769938"/>
            <a:ext cx="2857500" cy="16097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8" name="Imagen 4" descr="Imagen que contiene negro, amarillo, rojo&#10;&#10;Descripción generada automáticamente">
            <a:extLst>
              <a:ext uri="{FF2B5EF4-FFF2-40B4-BE49-F238E27FC236}">
                <a16:creationId xmlns:a16="http://schemas.microsoft.com/office/drawing/2014/main" xmlns="" id="{0E62D98D-C4E3-45C8-9B3F-D5EC7D1E748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540000" cy="1269999"/>
          </a:xfrm>
          <a:prstGeom prst="snip2DiagRect">
            <a:avLst>
              <a:gd name="adj1" fmla="val 0"/>
              <a:gd name="adj2" fmla="val 50000"/>
            </a:avLst>
          </a:prstGeom>
          <a:ln>
            <a:noFill/>
          </a:ln>
          <a:effectLst>
            <a:outerShdw blurRad="292100" dist="139700" dir="2700000" algn="tl" rotWithShape="0">
              <a:srgbClr val="333333"/>
            </a:outerShdw>
          </a:effectLst>
        </p:spPr>
      </p:pic>
      <p:pic>
        <p:nvPicPr>
          <p:cNvPr id="12" name="11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68340"/>
            <a:ext cx="9906000" cy="1089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812363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F37A7FFF3CA2E40B11847C93A17E4D5" ma:contentTypeVersion="13" ma:contentTypeDescription="Crear nuevo documento." ma:contentTypeScope="" ma:versionID="c2662e8dd28929c1865383cc0e5072a9">
  <xsd:schema xmlns:xsd="http://www.w3.org/2001/XMLSchema" xmlns:xs="http://www.w3.org/2001/XMLSchema" xmlns:p="http://schemas.microsoft.com/office/2006/metadata/properties" xmlns:ns2="75bd9f90-3135-400c-817d-89f9d885a937" xmlns:ns3="f0d70f63-cfc1-4977-a543-35f9c5dbe7a7" targetNamespace="http://schemas.microsoft.com/office/2006/metadata/properties" ma:root="true" ma:fieldsID="5a507da702da750f69511969429385ee" ns2:_="" ns3:_="">
    <xsd:import namespace="75bd9f90-3135-400c-817d-89f9d885a937"/>
    <xsd:import namespace="f0d70f63-cfc1-4977-a543-35f9c5dbe7a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5bd9f90-3135-400c-817d-89f9d885a93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d70f63-cfc1-4977-a543-35f9c5dbe7a7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5FED7E5-4563-4F15-8473-1EAE4CEF44A6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7A221E13-8552-49A5-AC9C-19EDE69C53CD}"/>
</file>

<file path=customXml/itemProps3.xml><?xml version="1.0" encoding="utf-8"?>
<ds:datastoreItem xmlns:ds="http://schemas.openxmlformats.org/officeDocument/2006/customXml" ds:itemID="{82AAB923-97E0-4DC8-89EE-B1BA385729B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4487</TotalTime>
  <Words>603</Words>
  <Application>Microsoft Office PowerPoint</Application>
  <PresentationFormat>A4 (210 x 297 mm)</PresentationFormat>
  <Paragraphs>60</Paragraphs>
  <Slides>9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0" baseType="lpstr">
      <vt:lpstr>Tema de Office</vt:lpstr>
      <vt:lpstr>Presentación de PowerPoint</vt:lpstr>
      <vt:lpstr>Proyecto Inverclima</vt:lpstr>
      <vt:lpstr>  4. Mapeado de servicios ecosistémicos, métodos nivel 3:  </vt:lpstr>
      <vt:lpstr>4. Mapeado de servicios ecosistémicos, métodos nivel 3:</vt:lpstr>
      <vt:lpstr>Mapeo de servicios ecosistémicos mediante modelo de regresión.</vt:lpstr>
      <vt:lpstr>Mapeo de servicios ecosistémicos mediante modelo de regresión.</vt:lpstr>
      <vt:lpstr>4. Mapeado de servicios ecosistémicos, métodos nivel 3:</vt:lpstr>
      <vt:lpstr>Ejercicio 5: mapeo con modelos de regresión</vt:lpstr>
      <vt:lpstr>Ejercicio 5: mapeo con modelos de regresión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Beatriz Guimarey Fernandez</dc:creator>
  <cp:lastModifiedBy>admin_tmp</cp:lastModifiedBy>
  <cp:revision>153</cp:revision>
  <dcterms:created xsi:type="dcterms:W3CDTF">2020-02-06T15:45:11Z</dcterms:created>
  <dcterms:modified xsi:type="dcterms:W3CDTF">2021-10-21T10:27:24Z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0x0101008F37A7FFF3CA2E40B11847C93A17E4D5</vt:lpwstr>
  </property>
</Properties>
</file>